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687999-5C74-4497-8B83-38D69EFA7380}">
  <a:tblStyle styleId="{BA687999-5C74-4497-8B83-38D69EFA73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e22ba09378d5819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e22ba09378d581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e22ba09378d5819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e22ba09378d5819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6e22ba09378d5819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e22ba09378d5819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e22ba09378d581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e22ba09378d581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e22ba09378d5819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e22ba09378d5819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6e22ba09378d5819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e22ba09378d5819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6e22ba09378d5819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e22ba09378d5819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6e22ba09378d5819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e22ba09378d5819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3382942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3382942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d9a4fb0e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d9a4fb0e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bbdfea2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bbdfea2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d9a4fb0e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d9a4fb0e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d9a4fb0e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d9a4fb0e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d9a4fb15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d9a4fb15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9a4fb0e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9a4fb0e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d9a4fb0e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d9a4fb0e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3382942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3382942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d9a4fb0e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d9a4fb0e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6e22ba09378d5819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e22ba09378d5819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9bbdfea2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9bbdfea2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e22ba09378d58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e22ba09378d58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6e22ba09378d581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e22ba09378d581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bc96d0ea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bc96d0ea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bc96d0ea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bc96d0ea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e22ba09378d581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e22ba09378d581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e22ba09378d5819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e22ba09378d5819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cyberbotics.com/doc/guide/tutorials" TargetMode="Externa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4.jpg"/><Relationship Id="rId5" Type="http://schemas.openxmlformats.org/officeDocument/2006/relationships/image" Target="../media/image5.jpg"/><Relationship Id="rId6" Type="http://schemas.openxmlformats.org/officeDocument/2006/relationships/image" Target="../media/image18.jpg"/><Relationship Id="rId7"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youtu.be/ZpY03OGTEw0" TargetMode="External"/><Relationship Id="rId4" Type="http://schemas.openxmlformats.org/officeDocument/2006/relationships/hyperlink" Target="https://youtu.be/lFRe7FCuPM4" TargetMode="External"/><Relationship Id="rId5" Type="http://schemas.openxmlformats.org/officeDocument/2006/relationships/hyperlink" Target="https://photos.app.goo.gl/8tcU46jRgcD4s2TG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youtu.be/-gpVdDCpUCI" TargetMode="External"/><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cyberbotics.com/doc/guide/ur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youtu.be/XlOcAuu6ohU" TargetMode="External"/><Relationship Id="rId4" Type="http://schemas.openxmlformats.org/officeDocument/2006/relationships/hyperlink" Target="https://www.youtube.com/playlist?list=PLahYkbmWckzO9zV2hK6wFvUlVQJJ0zTHX" TargetMode="External"/><Relationship Id="rId5" Type="http://schemas.openxmlformats.org/officeDocument/2006/relationships/image" Target="../media/image38.jpg"/><Relationship Id="rId6" Type="http://schemas.openxmlformats.org/officeDocument/2006/relationships/image" Target="../media/image39.png"/><Relationship Id="rId7"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universal-robots.com/articles/ur/parameters-for-calculations-of-kinematics-and-dynamics/" TargetMode="External"/><Relationship Id="rId4" Type="http://schemas.openxmlformats.org/officeDocument/2006/relationships/hyperlink" Target="https://github.com/ros-industrial/universal_robot/blob/kinetic-devel/ur_e_description/urdf/ur3e.urdf.xacro" TargetMode="External"/><Relationship Id="rId11" Type="http://schemas.openxmlformats.org/officeDocument/2006/relationships/hyperlink" Target="https://github.com/karan-13-hub/DnC-Final-Project" TargetMode="External"/><Relationship Id="rId10" Type="http://schemas.openxmlformats.org/officeDocument/2006/relationships/hyperlink" Target="https://www.youtube.com/playlist?list=PLahYkbmWckzO9zV2hK6wFvUlVQJJ0zTHX" TargetMode="External"/><Relationship Id="rId9" Type="http://schemas.openxmlformats.org/officeDocument/2006/relationships/hyperlink" Target="https://www.universal-robots.com/articles/ur/parameters-for-calculations-of-kinematics-and-dynamics/" TargetMode="External"/><Relationship Id="rId5" Type="http://schemas.openxmlformats.org/officeDocument/2006/relationships/hyperlink" Target="http://publish.illinois.edu/ece470-intro-robotics/files/2020/01/ALANDR-report.pdf" TargetMode="External"/><Relationship Id="rId6" Type="http://schemas.openxmlformats.org/officeDocument/2006/relationships/hyperlink" Target="https://in.mathworks.com/matlabcentral/fileexchange/61638-kutzer-urtoolbox" TargetMode="External"/><Relationship Id="rId7" Type="http://schemas.openxmlformats.org/officeDocument/2006/relationships/hyperlink" Target="https://in.mathworks.com/help/robotics/ref/inversekinematics-system-object.html" TargetMode="External"/><Relationship Id="rId8" Type="http://schemas.openxmlformats.org/officeDocument/2006/relationships/hyperlink" Target="https://in.mathworks.com/help/robotics/ref/rigidbodytree.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cyberbotics.com/" TargetMode="External"/><Relationship Id="rId4" Type="http://schemas.openxmlformats.org/officeDocument/2006/relationships/hyperlink" Target="https://github.com/cyberbotics/webots" TargetMode="External"/><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7.jpg"/><Relationship Id="rId5" Type="http://schemas.openxmlformats.org/officeDocument/2006/relationships/hyperlink" Target="https://www.universal-robots.com/products/ur3-robo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Dynamics and Control</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of Robot Manipulator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ph type="title"/>
          </p:nvPr>
        </p:nvSpPr>
        <p:spPr>
          <a:xfrm>
            <a:off x="474181" y="222337"/>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Attaching the gripper</a:t>
            </a:r>
            <a:endParaRPr/>
          </a:p>
        </p:txBody>
      </p:sp>
      <p:sp>
        <p:nvSpPr>
          <p:cNvPr id="153" name="Google Shape;153;p22"/>
          <p:cNvSpPr txBox="1"/>
          <p:nvPr>
            <p:ph idx="1" type="body"/>
          </p:nvPr>
        </p:nvSpPr>
        <p:spPr>
          <a:xfrm>
            <a:off x="474175" y="867800"/>
            <a:ext cx="4802700" cy="368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used </a:t>
            </a:r>
            <a:r>
              <a:rPr lang="en">
                <a:solidFill>
                  <a:srgbClr val="222222"/>
                </a:solidFill>
                <a:latin typeface="Arial"/>
                <a:ea typeface="Arial"/>
                <a:cs typeface="Arial"/>
                <a:sym typeface="Arial"/>
              </a:rPr>
              <a:t>Robotiq 3F Gripper </a:t>
            </a:r>
            <a:r>
              <a:rPr lang="en"/>
              <a:t>which</a:t>
            </a:r>
            <a:r>
              <a:rPr lang="en"/>
              <a:t> is an inbuilt gripper in the webots.</a:t>
            </a:r>
            <a:endParaRPr/>
          </a:p>
          <a:p>
            <a:pPr indent="-342900" lvl="0" marL="457200" rtl="0" algn="l">
              <a:spcBef>
                <a:spcPts val="0"/>
              </a:spcBef>
              <a:spcAft>
                <a:spcPts val="0"/>
              </a:spcAft>
              <a:buSzPts val="1800"/>
              <a:buChar char="●"/>
            </a:pPr>
            <a:r>
              <a:rPr lang="en"/>
              <a:t>The gripper can be attached to the bot by selecting the appropriate proto file of gripper in the tool slot.</a:t>
            </a:r>
            <a:endParaRPr/>
          </a:p>
          <a:p>
            <a:pPr indent="-342900" lvl="0" marL="457200" rtl="0" algn="l">
              <a:spcBef>
                <a:spcPts val="0"/>
              </a:spcBef>
              <a:spcAft>
                <a:spcPts val="0"/>
              </a:spcAft>
              <a:buSzPts val="1800"/>
              <a:buChar char="●"/>
            </a:pPr>
            <a:r>
              <a:rPr lang="en"/>
              <a:t>The sensors are also attached in similar fashion.</a:t>
            </a:r>
            <a:endParaRPr/>
          </a:p>
          <a:p>
            <a:pPr indent="-342900" lvl="0" marL="457200" rtl="0" algn="l">
              <a:spcBef>
                <a:spcPts val="0"/>
              </a:spcBef>
              <a:spcAft>
                <a:spcPts val="0"/>
              </a:spcAft>
              <a:buSzPts val="1800"/>
              <a:buChar char="●"/>
            </a:pPr>
            <a:r>
              <a:rPr lang="en"/>
              <a:t>The GUI of the simulator helps in making this easier this way!!</a:t>
            </a:r>
            <a:endParaRPr/>
          </a:p>
        </p:txBody>
      </p:sp>
      <p:pic>
        <p:nvPicPr>
          <p:cNvPr id="154" name="Google Shape;154;p22"/>
          <p:cNvPicPr preferRelativeResize="0"/>
          <p:nvPr/>
        </p:nvPicPr>
        <p:blipFill>
          <a:blip r:embed="rId3">
            <a:alphaModFix/>
          </a:blip>
          <a:stretch>
            <a:fillRect/>
          </a:stretch>
        </p:blipFill>
        <p:spPr>
          <a:xfrm>
            <a:off x="5564725" y="441700"/>
            <a:ext cx="3555826" cy="1968274"/>
          </a:xfrm>
          <a:prstGeom prst="rect">
            <a:avLst/>
          </a:prstGeom>
          <a:noFill/>
          <a:ln>
            <a:noFill/>
          </a:ln>
        </p:spPr>
      </p:pic>
      <p:pic>
        <p:nvPicPr>
          <p:cNvPr id="155" name="Google Shape;155;p22"/>
          <p:cNvPicPr preferRelativeResize="0"/>
          <p:nvPr/>
        </p:nvPicPr>
        <p:blipFill>
          <a:blip r:embed="rId4">
            <a:alphaModFix/>
          </a:blip>
          <a:stretch>
            <a:fillRect/>
          </a:stretch>
        </p:blipFill>
        <p:spPr>
          <a:xfrm>
            <a:off x="5518311" y="2834199"/>
            <a:ext cx="3648649" cy="20649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11700" y="15170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Accessing the joints:</a:t>
            </a:r>
            <a:endParaRPr/>
          </a:p>
        </p:txBody>
      </p:sp>
      <p:sp>
        <p:nvSpPr>
          <p:cNvPr id="161" name="Google Shape;161;p23"/>
          <p:cNvSpPr txBox="1"/>
          <p:nvPr>
            <p:ph idx="1" type="body"/>
          </p:nvPr>
        </p:nvSpPr>
        <p:spPr>
          <a:xfrm>
            <a:off x="311700" y="724399"/>
            <a:ext cx="8520600" cy="415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Each joint of the robot has a unique name </a:t>
            </a:r>
            <a:endParaRPr/>
          </a:p>
          <a:p>
            <a:pPr indent="-342900" lvl="0" marL="457200" rtl="0" algn="l">
              <a:spcBef>
                <a:spcPts val="0"/>
              </a:spcBef>
              <a:spcAft>
                <a:spcPts val="0"/>
              </a:spcAft>
              <a:buSzPts val="1800"/>
              <a:buChar char="●"/>
            </a:pPr>
            <a:r>
              <a:rPr lang="en"/>
              <a:t>These names can be known by looking in the proto file ( file modelling robot) of the robot</a:t>
            </a:r>
            <a:endParaRPr/>
          </a:p>
          <a:p>
            <a:pPr indent="-342900" lvl="0" marL="457200" rtl="0" algn="l">
              <a:spcBef>
                <a:spcPts val="0"/>
              </a:spcBef>
              <a:spcAft>
                <a:spcPts val="0"/>
              </a:spcAft>
              <a:buSzPts val="1800"/>
              <a:buChar char="●"/>
            </a:pPr>
            <a:r>
              <a:rPr lang="en"/>
              <a:t>Once we know the names of the joints we can access the things of the joint in the controller file</a:t>
            </a:r>
            <a:endParaRPr/>
          </a:p>
        </p:txBody>
      </p:sp>
      <p:pic>
        <p:nvPicPr>
          <p:cNvPr id="162" name="Google Shape;162;p23"/>
          <p:cNvPicPr preferRelativeResize="0"/>
          <p:nvPr/>
        </p:nvPicPr>
        <p:blipFill rotWithShape="1">
          <a:blip r:embed="rId3">
            <a:alphaModFix/>
          </a:blip>
          <a:srcRect b="0" l="0" r="62308" t="0"/>
          <a:stretch/>
        </p:blipFill>
        <p:spPr>
          <a:xfrm>
            <a:off x="311700" y="2462157"/>
            <a:ext cx="2987175" cy="2111449"/>
          </a:xfrm>
          <a:prstGeom prst="rect">
            <a:avLst/>
          </a:prstGeom>
          <a:noFill/>
          <a:ln>
            <a:noFill/>
          </a:ln>
        </p:spPr>
      </p:pic>
      <p:pic>
        <p:nvPicPr>
          <p:cNvPr id="163" name="Google Shape;163;p23"/>
          <p:cNvPicPr preferRelativeResize="0"/>
          <p:nvPr/>
        </p:nvPicPr>
        <p:blipFill>
          <a:blip r:embed="rId4">
            <a:alphaModFix/>
          </a:blip>
          <a:stretch>
            <a:fillRect/>
          </a:stretch>
        </p:blipFill>
        <p:spPr>
          <a:xfrm>
            <a:off x="3455975" y="2346950"/>
            <a:ext cx="5688025" cy="253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171107" y="1157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Controlling the joints:</a:t>
            </a:r>
            <a:endParaRPr/>
          </a:p>
        </p:txBody>
      </p:sp>
      <p:sp>
        <p:nvSpPr>
          <p:cNvPr id="169" name="Google Shape;169;p24"/>
          <p:cNvSpPr txBox="1"/>
          <p:nvPr>
            <p:ph idx="1" type="body"/>
          </p:nvPr>
        </p:nvSpPr>
        <p:spPr>
          <a:xfrm>
            <a:off x="49775" y="759750"/>
            <a:ext cx="6876900" cy="1812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At every joint there will be a motor placed , the type of motor depends on the type of joint we take .</a:t>
            </a:r>
            <a:endParaRPr sz="1400"/>
          </a:p>
          <a:p>
            <a:pPr indent="-317500" lvl="0" marL="457200" rtl="0" algn="l">
              <a:spcBef>
                <a:spcPts val="0"/>
              </a:spcBef>
              <a:spcAft>
                <a:spcPts val="0"/>
              </a:spcAft>
              <a:buSzPts val="1400"/>
              <a:buChar char="●"/>
            </a:pPr>
            <a:r>
              <a:rPr lang="en" sz="1400"/>
              <a:t>So if we want to move a joint it can be done through giving the appropriate command to the motor</a:t>
            </a:r>
            <a:endParaRPr sz="1400"/>
          </a:p>
          <a:p>
            <a:pPr indent="-317500" lvl="0" marL="457200" rtl="0" algn="l">
              <a:spcBef>
                <a:spcPts val="0"/>
              </a:spcBef>
              <a:spcAft>
                <a:spcPts val="0"/>
              </a:spcAft>
              <a:buSzPts val="1400"/>
              <a:buChar char="●"/>
            </a:pPr>
            <a:r>
              <a:rPr lang="en" sz="1400"/>
              <a:t>Here all our joints are revolute joints so a rotational motor can be at the joints to control the position.</a:t>
            </a:r>
            <a:endParaRPr sz="1400"/>
          </a:p>
          <a:p>
            <a:pPr indent="-317500" lvl="0" marL="457200" rtl="0" algn="l">
              <a:spcBef>
                <a:spcPts val="0"/>
              </a:spcBef>
              <a:spcAft>
                <a:spcPts val="0"/>
              </a:spcAft>
              <a:buSzPts val="1400"/>
              <a:buChar char="●"/>
            </a:pPr>
            <a:r>
              <a:rPr lang="en" sz="1400"/>
              <a:t>Here we can give inputs as the required angle but the motor needs the input as torque / current, this done by an inbuilt controller loop in the webots. This can also be tuned to our desired values by overwriting existing controller values.</a:t>
            </a:r>
            <a:endParaRPr sz="1400"/>
          </a:p>
        </p:txBody>
      </p:sp>
      <p:pic>
        <p:nvPicPr>
          <p:cNvPr id="170" name="Google Shape;170;p24"/>
          <p:cNvPicPr preferRelativeResize="0"/>
          <p:nvPr/>
        </p:nvPicPr>
        <p:blipFill>
          <a:blip r:embed="rId3">
            <a:alphaModFix/>
          </a:blip>
          <a:stretch>
            <a:fillRect/>
          </a:stretch>
        </p:blipFill>
        <p:spPr>
          <a:xfrm>
            <a:off x="6839066" y="1225668"/>
            <a:ext cx="2179975" cy="1346075"/>
          </a:xfrm>
          <a:prstGeom prst="rect">
            <a:avLst/>
          </a:prstGeom>
          <a:noFill/>
          <a:ln>
            <a:noFill/>
          </a:ln>
        </p:spPr>
      </p:pic>
      <p:pic>
        <p:nvPicPr>
          <p:cNvPr id="171" name="Google Shape;171;p24"/>
          <p:cNvPicPr preferRelativeResize="0"/>
          <p:nvPr/>
        </p:nvPicPr>
        <p:blipFill>
          <a:blip r:embed="rId4">
            <a:alphaModFix/>
          </a:blip>
          <a:stretch>
            <a:fillRect/>
          </a:stretch>
        </p:blipFill>
        <p:spPr>
          <a:xfrm>
            <a:off x="503276" y="3220698"/>
            <a:ext cx="5705677" cy="153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164994" y="141123"/>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controller</a:t>
            </a:r>
            <a:endParaRPr/>
          </a:p>
        </p:txBody>
      </p:sp>
      <p:sp>
        <p:nvSpPr>
          <p:cNvPr id="177" name="Google Shape;177;p25"/>
          <p:cNvSpPr txBox="1"/>
          <p:nvPr>
            <p:ph idx="1" type="body"/>
          </p:nvPr>
        </p:nvSpPr>
        <p:spPr>
          <a:xfrm>
            <a:off x="165000" y="880550"/>
            <a:ext cx="4857000" cy="36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controller can be written in desired programming language ( used C) . As discussed in earlier slides by using the names of join</a:t>
            </a:r>
            <a:r>
              <a:rPr lang="en"/>
              <a:t>ts we access them and we set the desired position using the inbuilt libraries. </a:t>
            </a:r>
            <a:endParaRPr/>
          </a:p>
          <a:p>
            <a:pPr indent="0" lvl="0" marL="0" rtl="0" algn="l">
              <a:spcBef>
                <a:spcPts val="1600"/>
              </a:spcBef>
              <a:spcAft>
                <a:spcPts val="0"/>
              </a:spcAft>
              <a:buNone/>
            </a:pPr>
            <a:r>
              <a:rPr lang="en"/>
              <a:t>The documentation of webots libraries helps in programming this.</a:t>
            </a:r>
            <a:endParaRPr/>
          </a:p>
          <a:p>
            <a:pPr indent="0" lvl="0" marL="0" rtl="0" algn="l">
              <a:spcBef>
                <a:spcPts val="1600"/>
              </a:spcBef>
              <a:spcAft>
                <a:spcPts val="1600"/>
              </a:spcAft>
              <a:buNone/>
            </a:pPr>
            <a:r>
              <a:rPr lang="en" u="sng">
                <a:solidFill>
                  <a:schemeClr val="hlink"/>
                </a:solidFill>
                <a:hlinkClick r:id="rId3"/>
              </a:rPr>
              <a:t>https://www.cyberbotics.com/doc/guide/tutorials</a:t>
            </a:r>
            <a:r>
              <a:rPr lang="en"/>
              <a:t> </a:t>
            </a:r>
            <a:endParaRPr/>
          </a:p>
        </p:txBody>
      </p:sp>
      <p:pic>
        <p:nvPicPr>
          <p:cNvPr id="178" name="Google Shape;178;p25"/>
          <p:cNvPicPr preferRelativeResize="0"/>
          <p:nvPr/>
        </p:nvPicPr>
        <p:blipFill>
          <a:blip r:embed="rId4">
            <a:alphaModFix/>
          </a:blip>
          <a:stretch>
            <a:fillRect/>
          </a:stretch>
        </p:blipFill>
        <p:spPr>
          <a:xfrm>
            <a:off x="5179875" y="1188825"/>
            <a:ext cx="3566473" cy="2523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72350" y="8161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Attaching controller</a:t>
            </a:r>
            <a:endParaRPr/>
          </a:p>
        </p:txBody>
      </p:sp>
      <p:sp>
        <p:nvSpPr>
          <p:cNvPr id="184" name="Google Shape;184;p26"/>
          <p:cNvSpPr txBox="1"/>
          <p:nvPr>
            <p:ph idx="1" type="body"/>
          </p:nvPr>
        </p:nvSpPr>
        <p:spPr>
          <a:xfrm>
            <a:off x="372350" y="1423975"/>
            <a:ext cx="4565400" cy="29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build multiple controlle</a:t>
            </a:r>
            <a:r>
              <a:rPr lang="en"/>
              <a:t>rs in same project and we can select a particular controller according to our requirements. </a:t>
            </a:r>
            <a:endParaRPr/>
          </a:p>
          <a:p>
            <a:pPr indent="0" lvl="0" marL="0" rtl="0" algn="l">
              <a:spcBef>
                <a:spcPts val="1600"/>
              </a:spcBef>
              <a:spcAft>
                <a:spcPts val="1600"/>
              </a:spcAft>
              <a:buNone/>
            </a:pPr>
            <a:r>
              <a:rPr lang="en"/>
              <a:t>Choosing of controller is done using GUI .</a:t>
            </a:r>
            <a:endParaRPr/>
          </a:p>
        </p:txBody>
      </p:sp>
      <p:pic>
        <p:nvPicPr>
          <p:cNvPr id="185" name="Google Shape;185;p26"/>
          <p:cNvPicPr preferRelativeResize="0"/>
          <p:nvPr/>
        </p:nvPicPr>
        <p:blipFill>
          <a:blip r:embed="rId3">
            <a:alphaModFix/>
          </a:blip>
          <a:stretch>
            <a:fillRect/>
          </a:stretch>
        </p:blipFill>
        <p:spPr>
          <a:xfrm>
            <a:off x="4776725" y="430225"/>
            <a:ext cx="4273926" cy="3407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185914" y="387250"/>
            <a:ext cx="8520600" cy="4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 kinematics:</a:t>
            </a:r>
            <a:endParaRPr/>
          </a:p>
        </p:txBody>
      </p:sp>
      <p:sp>
        <p:nvSpPr>
          <p:cNvPr id="191" name="Google Shape;191;p27"/>
          <p:cNvSpPr txBox="1"/>
          <p:nvPr>
            <p:ph idx="1" type="body"/>
          </p:nvPr>
        </p:nvSpPr>
        <p:spPr>
          <a:xfrm>
            <a:off x="185925" y="917101"/>
            <a:ext cx="3970500" cy="330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b, c, d, e, f are q1, q2.…..q6 respectively.</a:t>
            </a:r>
            <a:endParaRPr/>
          </a:p>
          <a:p>
            <a:pPr indent="-342900" lvl="0" marL="457200" rtl="0" algn="l">
              <a:spcBef>
                <a:spcPts val="0"/>
              </a:spcBef>
              <a:spcAft>
                <a:spcPts val="0"/>
              </a:spcAft>
              <a:buSzPts val="1800"/>
              <a:buChar char="●"/>
            </a:pPr>
            <a:r>
              <a:rPr lang="en"/>
              <a:t>R</a:t>
            </a:r>
            <a:r>
              <a:rPr baseline="-25000" lang="en"/>
              <a:t>ij </a:t>
            </a:r>
            <a:r>
              <a:rPr lang="en"/>
              <a:t>are the elements of the Forward Kinematics Transformation matrix (</a:t>
            </a:r>
            <a:r>
              <a:rPr baseline="30000" lang="en"/>
              <a:t>G</a:t>
            </a:r>
            <a:r>
              <a:rPr lang="en"/>
              <a:t>T</a:t>
            </a:r>
            <a:r>
              <a:rPr baseline="-25000" lang="en"/>
              <a:t>E</a:t>
            </a:r>
            <a:r>
              <a:rPr lang="en"/>
              <a:t>) where ‘G’ is the Global frame and ‘E’ is the end effector frame i.e. the Gripper frame.</a:t>
            </a:r>
            <a:endParaRPr/>
          </a:p>
          <a:p>
            <a:pPr indent="0" lvl="0" marL="0" rtl="0" algn="l">
              <a:spcBef>
                <a:spcPts val="1600"/>
              </a:spcBef>
              <a:spcAft>
                <a:spcPts val="1600"/>
              </a:spcAft>
              <a:buNone/>
            </a:pPr>
            <a:r>
              <a:t/>
            </a:r>
            <a:endParaRPr/>
          </a:p>
        </p:txBody>
      </p:sp>
      <p:pic>
        <p:nvPicPr>
          <p:cNvPr id="192" name="Google Shape;192;p27"/>
          <p:cNvPicPr preferRelativeResize="0"/>
          <p:nvPr/>
        </p:nvPicPr>
        <p:blipFill>
          <a:blip r:embed="rId3">
            <a:alphaModFix/>
          </a:blip>
          <a:stretch>
            <a:fillRect/>
          </a:stretch>
        </p:blipFill>
        <p:spPr>
          <a:xfrm>
            <a:off x="7474979" y="917100"/>
            <a:ext cx="1436274" cy="2295452"/>
          </a:xfrm>
          <a:prstGeom prst="rect">
            <a:avLst/>
          </a:prstGeom>
          <a:noFill/>
          <a:ln>
            <a:noFill/>
          </a:ln>
        </p:spPr>
      </p:pic>
      <p:pic>
        <p:nvPicPr>
          <p:cNvPr id="193" name="Google Shape;193;p27"/>
          <p:cNvPicPr preferRelativeResize="0"/>
          <p:nvPr/>
        </p:nvPicPr>
        <p:blipFill>
          <a:blip r:embed="rId4">
            <a:alphaModFix/>
          </a:blip>
          <a:stretch>
            <a:fillRect/>
          </a:stretch>
        </p:blipFill>
        <p:spPr>
          <a:xfrm>
            <a:off x="6140364" y="1953052"/>
            <a:ext cx="1202500" cy="1946750"/>
          </a:xfrm>
          <a:prstGeom prst="rect">
            <a:avLst/>
          </a:prstGeom>
          <a:noFill/>
          <a:ln>
            <a:noFill/>
          </a:ln>
        </p:spPr>
      </p:pic>
      <p:pic>
        <p:nvPicPr>
          <p:cNvPr id="194" name="Google Shape;194;p27"/>
          <p:cNvPicPr preferRelativeResize="0"/>
          <p:nvPr/>
        </p:nvPicPr>
        <p:blipFill>
          <a:blip r:embed="rId5">
            <a:alphaModFix/>
          </a:blip>
          <a:stretch>
            <a:fillRect/>
          </a:stretch>
        </p:blipFill>
        <p:spPr>
          <a:xfrm>
            <a:off x="6058534" y="182625"/>
            <a:ext cx="1366199" cy="1673400"/>
          </a:xfrm>
          <a:prstGeom prst="rect">
            <a:avLst/>
          </a:prstGeom>
          <a:noFill/>
          <a:ln>
            <a:noFill/>
          </a:ln>
        </p:spPr>
      </p:pic>
      <p:pic>
        <p:nvPicPr>
          <p:cNvPr id="195" name="Google Shape;195;p27"/>
          <p:cNvPicPr preferRelativeResize="0"/>
          <p:nvPr/>
        </p:nvPicPr>
        <p:blipFill>
          <a:blip r:embed="rId6">
            <a:alphaModFix/>
          </a:blip>
          <a:stretch>
            <a:fillRect/>
          </a:stretch>
        </p:blipFill>
        <p:spPr>
          <a:xfrm>
            <a:off x="4572000" y="2486825"/>
            <a:ext cx="1436275" cy="2389774"/>
          </a:xfrm>
          <a:prstGeom prst="rect">
            <a:avLst/>
          </a:prstGeom>
          <a:noFill/>
          <a:ln>
            <a:noFill/>
          </a:ln>
        </p:spPr>
      </p:pic>
      <p:pic>
        <p:nvPicPr>
          <p:cNvPr id="196" name="Google Shape;196;p27"/>
          <p:cNvPicPr preferRelativeResize="0"/>
          <p:nvPr/>
        </p:nvPicPr>
        <p:blipFill>
          <a:blip r:embed="rId7">
            <a:alphaModFix/>
          </a:blip>
          <a:stretch>
            <a:fillRect/>
          </a:stretch>
        </p:blipFill>
        <p:spPr>
          <a:xfrm>
            <a:off x="4618450" y="243275"/>
            <a:ext cx="1202501" cy="2170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1700" y="2037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in MATLAB:</a:t>
            </a:r>
            <a:endParaRPr/>
          </a:p>
        </p:txBody>
      </p:sp>
      <p:pic>
        <p:nvPicPr>
          <p:cNvPr id="202" name="Google Shape;202;p28"/>
          <p:cNvPicPr preferRelativeResize="0"/>
          <p:nvPr/>
        </p:nvPicPr>
        <p:blipFill>
          <a:blip r:embed="rId3">
            <a:alphaModFix/>
          </a:blip>
          <a:stretch>
            <a:fillRect/>
          </a:stretch>
        </p:blipFill>
        <p:spPr>
          <a:xfrm>
            <a:off x="4572000" y="993525"/>
            <a:ext cx="4396200" cy="2379350"/>
          </a:xfrm>
          <a:prstGeom prst="rect">
            <a:avLst/>
          </a:prstGeom>
          <a:noFill/>
          <a:ln>
            <a:noFill/>
          </a:ln>
        </p:spPr>
      </p:pic>
      <p:pic>
        <p:nvPicPr>
          <p:cNvPr id="203" name="Google Shape;203;p28"/>
          <p:cNvPicPr preferRelativeResize="0"/>
          <p:nvPr/>
        </p:nvPicPr>
        <p:blipFill>
          <a:blip r:embed="rId4">
            <a:alphaModFix/>
          </a:blip>
          <a:stretch>
            <a:fillRect/>
          </a:stretch>
        </p:blipFill>
        <p:spPr>
          <a:xfrm>
            <a:off x="140275" y="993525"/>
            <a:ext cx="4254749" cy="2379349"/>
          </a:xfrm>
          <a:prstGeom prst="rect">
            <a:avLst/>
          </a:prstGeom>
          <a:noFill/>
          <a:ln>
            <a:noFill/>
          </a:ln>
        </p:spPr>
      </p:pic>
      <p:sp>
        <p:nvSpPr>
          <p:cNvPr id="204" name="Google Shape;204;p28"/>
          <p:cNvSpPr txBox="1"/>
          <p:nvPr/>
        </p:nvSpPr>
        <p:spPr>
          <a:xfrm>
            <a:off x="248800" y="3445850"/>
            <a:ext cx="4037700" cy="12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This script calculates the Forward kinematics Matrix in the variables as mentioned in previous slide.</a:t>
            </a:r>
            <a:endParaRPr sz="1500"/>
          </a:p>
        </p:txBody>
      </p:sp>
      <p:sp>
        <p:nvSpPr>
          <p:cNvPr id="205" name="Google Shape;205;p28"/>
          <p:cNvSpPr txBox="1"/>
          <p:nvPr/>
        </p:nvSpPr>
        <p:spPr>
          <a:xfrm>
            <a:off x="4751250" y="3445850"/>
            <a:ext cx="4037700" cy="12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This Function calculates the DH matrix for any given DH parameters.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67190" y="171677"/>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forward kinematics:</a:t>
            </a:r>
            <a:endParaRPr/>
          </a:p>
        </p:txBody>
      </p:sp>
      <p:sp>
        <p:nvSpPr>
          <p:cNvPr id="211" name="Google Shape;211;p29"/>
          <p:cNvSpPr txBox="1"/>
          <p:nvPr>
            <p:ph idx="1" type="body"/>
          </p:nvPr>
        </p:nvSpPr>
        <p:spPr>
          <a:xfrm>
            <a:off x="189450" y="949100"/>
            <a:ext cx="8520600" cy="370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[xi,yi,zi] = [ -0.223 , 0,0.694] → [ 0,-0.223,0.694] by rotating q1 by 90 degrees. (In the frame of </a:t>
            </a:r>
            <a:r>
              <a:rPr lang="en"/>
              <a:t>Robot like mentioned in DH slide) - </a:t>
            </a:r>
            <a:r>
              <a:rPr lang="en" u="sng">
                <a:solidFill>
                  <a:schemeClr val="hlink"/>
                </a:solidFill>
                <a:hlinkClick r:id="rId3"/>
              </a:rPr>
              <a:t>Simulation Video</a:t>
            </a:r>
            <a:endParaRPr/>
          </a:p>
          <a:p>
            <a:pPr indent="-342900" lvl="0" marL="457200" rtl="0" algn="l">
              <a:spcBef>
                <a:spcPts val="0"/>
              </a:spcBef>
              <a:spcAft>
                <a:spcPts val="0"/>
              </a:spcAft>
              <a:buSzPts val="1800"/>
              <a:buAutoNum type="arabicPeriod"/>
            </a:pPr>
            <a:r>
              <a:rPr lang="en"/>
              <a:t>[xi,yi,zi] = [ -0.223 , 0,0.69.4] → [ 0.244,-0.223,-0.146] by rotating q1by 90 deg and q2,q3 by -90 degrees. (In the frame of Robot like mentioned in DH slide) - </a:t>
            </a:r>
            <a:r>
              <a:rPr lang="en" u="sng">
                <a:solidFill>
                  <a:schemeClr val="hlink"/>
                </a:solidFill>
                <a:hlinkClick r:id="rId4"/>
              </a:rPr>
              <a:t>Simulation Video</a:t>
            </a:r>
            <a:endParaRPr/>
          </a:p>
          <a:p>
            <a:pPr indent="0" lvl="0" marL="0" rtl="0" algn="l">
              <a:spcBef>
                <a:spcPts val="1600"/>
              </a:spcBef>
              <a:spcAft>
                <a:spcPts val="0"/>
              </a:spcAft>
              <a:buNone/>
            </a:pPr>
            <a:r>
              <a:rPr lang="en"/>
              <a:t>By comparing theoretical and simulated outputs we got both values same. This verifies the calculations of the DH parameters.</a:t>
            </a:r>
            <a:endParaRPr/>
          </a:p>
          <a:p>
            <a:pPr indent="0" lvl="0" marL="0" rtl="0" algn="l">
              <a:spcBef>
                <a:spcPts val="1600"/>
              </a:spcBef>
              <a:spcAft>
                <a:spcPts val="0"/>
              </a:spcAft>
              <a:buNone/>
            </a:pPr>
            <a:r>
              <a:rPr lang="en"/>
              <a:t>Links for more simulation: </a:t>
            </a:r>
            <a:r>
              <a:rPr lang="en" u="sng">
                <a:solidFill>
                  <a:schemeClr val="hlink"/>
                </a:solidFill>
                <a:hlinkClick r:id="rId5"/>
              </a:rPr>
              <a:t>here</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69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Inverse Kinematics :</a:t>
            </a:r>
            <a:endParaRPr/>
          </a:p>
        </p:txBody>
      </p:sp>
      <p:pic>
        <p:nvPicPr>
          <p:cNvPr id="217" name="Google Shape;217;p30"/>
          <p:cNvPicPr preferRelativeResize="0"/>
          <p:nvPr/>
        </p:nvPicPr>
        <p:blipFill rotWithShape="1">
          <a:blip r:embed="rId3">
            <a:alphaModFix/>
          </a:blip>
          <a:srcRect b="7281" l="0" r="0" t="4356"/>
          <a:stretch/>
        </p:blipFill>
        <p:spPr>
          <a:xfrm>
            <a:off x="5676038" y="2216125"/>
            <a:ext cx="3434323" cy="1627900"/>
          </a:xfrm>
          <a:prstGeom prst="rect">
            <a:avLst/>
          </a:prstGeom>
          <a:noFill/>
          <a:ln>
            <a:noFill/>
          </a:ln>
        </p:spPr>
      </p:pic>
      <p:pic>
        <p:nvPicPr>
          <p:cNvPr id="218" name="Google Shape;218;p30"/>
          <p:cNvPicPr preferRelativeResize="0"/>
          <p:nvPr/>
        </p:nvPicPr>
        <p:blipFill>
          <a:blip r:embed="rId4">
            <a:alphaModFix/>
          </a:blip>
          <a:stretch>
            <a:fillRect/>
          </a:stretch>
        </p:blipFill>
        <p:spPr>
          <a:xfrm>
            <a:off x="169294" y="712999"/>
            <a:ext cx="5307581" cy="3442500"/>
          </a:xfrm>
          <a:prstGeom prst="rect">
            <a:avLst/>
          </a:prstGeom>
          <a:noFill/>
          <a:ln>
            <a:noFill/>
          </a:ln>
        </p:spPr>
      </p:pic>
      <p:sp>
        <p:nvSpPr>
          <p:cNvPr id="219" name="Google Shape;219;p30"/>
          <p:cNvSpPr txBox="1"/>
          <p:nvPr/>
        </p:nvSpPr>
        <p:spPr>
          <a:xfrm>
            <a:off x="169300" y="4243375"/>
            <a:ext cx="58722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above equations were implemented and tested in Matlab and values were compared with Simulation results</a:t>
            </a:r>
            <a:endParaRPr sz="1600">
              <a:latin typeface="Roboto"/>
              <a:ea typeface="Roboto"/>
              <a:cs typeface="Roboto"/>
              <a:sym typeface="Roboto"/>
            </a:endParaRPr>
          </a:p>
        </p:txBody>
      </p:sp>
      <p:sp>
        <p:nvSpPr>
          <p:cNvPr id="220" name="Google Shape;220;p30"/>
          <p:cNvSpPr txBox="1"/>
          <p:nvPr/>
        </p:nvSpPr>
        <p:spPr>
          <a:xfrm>
            <a:off x="7366625" y="288125"/>
            <a:ext cx="1777200" cy="18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Tested the results using inverse kinematics of Rigid body tree in the robotics toolkit of Matlab</a:t>
            </a:r>
            <a:endParaRPr sz="1600">
              <a:latin typeface="Roboto"/>
              <a:ea typeface="Roboto"/>
              <a:cs typeface="Roboto"/>
              <a:sym typeface="Roboto"/>
            </a:endParaRPr>
          </a:p>
        </p:txBody>
      </p:sp>
      <p:sp>
        <p:nvSpPr>
          <p:cNvPr id="221" name="Google Shape;221;p30"/>
          <p:cNvSpPr txBox="1"/>
          <p:nvPr/>
        </p:nvSpPr>
        <p:spPr>
          <a:xfrm>
            <a:off x="3692150" y="2571750"/>
            <a:ext cx="1992600" cy="60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Inverse Kinematics MATLAB code for testing </a:t>
            </a:r>
            <a:endParaRPr>
              <a:latin typeface="Roboto"/>
              <a:ea typeface="Roboto"/>
              <a:cs typeface="Roboto"/>
              <a:sym typeface="Roboto"/>
            </a:endParaRPr>
          </a:p>
        </p:txBody>
      </p:sp>
      <p:pic>
        <p:nvPicPr>
          <p:cNvPr id="222" name="Google Shape;222;p30"/>
          <p:cNvPicPr preferRelativeResize="0"/>
          <p:nvPr/>
        </p:nvPicPr>
        <p:blipFill rotWithShape="1">
          <a:blip r:embed="rId5">
            <a:alphaModFix/>
          </a:blip>
          <a:srcRect b="0" l="0" r="0" t="4085"/>
          <a:stretch/>
        </p:blipFill>
        <p:spPr>
          <a:xfrm>
            <a:off x="3692150" y="288100"/>
            <a:ext cx="3501600" cy="18000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69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Inverse kinematics: (verification)</a:t>
            </a:r>
            <a:endParaRPr/>
          </a:p>
        </p:txBody>
      </p:sp>
      <p:sp>
        <p:nvSpPr>
          <p:cNvPr id="228" name="Google Shape;228;p31"/>
          <p:cNvSpPr txBox="1"/>
          <p:nvPr>
            <p:ph idx="1" type="body"/>
          </p:nvPr>
        </p:nvSpPr>
        <p:spPr>
          <a:xfrm>
            <a:off x="86338" y="713000"/>
            <a:ext cx="5699100" cy="4175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test the code a position and orientation input was given and the obtained output of angles are tested in simulation </a:t>
            </a:r>
            <a:endParaRPr/>
          </a:p>
          <a:p>
            <a:pPr indent="-342900" lvl="0" marL="457200" rtl="0" algn="l">
              <a:spcBef>
                <a:spcPts val="0"/>
              </a:spcBef>
              <a:spcAft>
                <a:spcPts val="0"/>
              </a:spcAft>
              <a:buSzPts val="1800"/>
              <a:buChar char="●"/>
            </a:pPr>
            <a:r>
              <a:rPr lang="en"/>
              <a:t>The bot started at angles [0,0,0,0,0,0] and it was supposed to attain </a:t>
            </a:r>
            <a:endParaRPr/>
          </a:p>
          <a:p>
            <a:pPr indent="-317500" lvl="1" marL="914400" rtl="0" algn="l">
              <a:spcBef>
                <a:spcPts val="0"/>
              </a:spcBef>
              <a:spcAft>
                <a:spcPts val="0"/>
              </a:spcAft>
              <a:buSzPts val="1400"/>
              <a:buChar char="○"/>
            </a:pPr>
            <a:r>
              <a:rPr lang="en"/>
              <a:t>Pose [x,y,z] = [0.4580, 0.2232, 0.0640] </a:t>
            </a:r>
            <a:endParaRPr/>
          </a:p>
          <a:p>
            <a:pPr indent="-317500" lvl="1" marL="914400" rtl="0" algn="l">
              <a:spcBef>
                <a:spcPts val="0"/>
              </a:spcBef>
              <a:spcAft>
                <a:spcPts val="0"/>
              </a:spcAft>
              <a:buSzPts val="1400"/>
              <a:buChar char="○"/>
            </a:pPr>
            <a:r>
              <a:rPr lang="en"/>
              <a:t>Orientation [[-1,0,0];[0,-1,0];[0,0,1]]</a:t>
            </a:r>
            <a:endParaRPr/>
          </a:p>
          <a:p>
            <a:pPr indent="-342900" lvl="0" marL="457200" rtl="0" algn="l">
              <a:spcBef>
                <a:spcPts val="0"/>
              </a:spcBef>
              <a:spcAft>
                <a:spcPts val="0"/>
              </a:spcAft>
              <a:buSzPts val="1800"/>
              <a:buChar char="●"/>
            </a:pPr>
            <a:r>
              <a:rPr lang="en"/>
              <a:t>The output from MATLAB is </a:t>
            </a:r>
            <a:endParaRPr/>
          </a:p>
          <a:p>
            <a:pPr indent="-317500" lvl="1" marL="914400" rtl="0" algn="l">
              <a:spcBef>
                <a:spcPts val="0"/>
              </a:spcBef>
              <a:spcAft>
                <a:spcPts val="0"/>
              </a:spcAft>
              <a:buSzPts val="1400"/>
              <a:buChar char="○"/>
            </a:pPr>
            <a:r>
              <a:rPr lang="en"/>
              <a:t>theta = [0 ,-0.0102 ,0.0370 ,-0.0268 ,0 ,-0].</a:t>
            </a:r>
            <a:endParaRPr/>
          </a:p>
          <a:p>
            <a:pPr indent="-342900" lvl="0" marL="457200" rtl="0" algn="l">
              <a:spcBef>
                <a:spcPts val="0"/>
              </a:spcBef>
              <a:spcAft>
                <a:spcPts val="0"/>
              </a:spcAft>
              <a:buSzPts val="1800"/>
              <a:buChar char="●"/>
            </a:pPr>
            <a:r>
              <a:rPr lang="en"/>
              <a:t>With MATLAB output, in simulation the robot gripper achieved the </a:t>
            </a:r>
            <a:endParaRPr/>
          </a:p>
          <a:p>
            <a:pPr indent="-317500" lvl="1" marL="914400" rtl="0" algn="l">
              <a:spcBef>
                <a:spcPts val="0"/>
              </a:spcBef>
              <a:spcAft>
                <a:spcPts val="0"/>
              </a:spcAft>
              <a:buSzPts val="1400"/>
              <a:buChar char="○"/>
            </a:pPr>
            <a:r>
              <a:rPr lang="en"/>
              <a:t>pose  </a:t>
            </a:r>
            <a:r>
              <a:rPr lang="en"/>
              <a:t>xyz=[0.4580, 0.2632, 0.0660]]</a:t>
            </a:r>
            <a:endParaRPr/>
          </a:p>
          <a:p>
            <a:pPr indent="-317500" lvl="1" marL="914400" rtl="0" algn="l">
              <a:spcBef>
                <a:spcPts val="0"/>
              </a:spcBef>
              <a:spcAft>
                <a:spcPts val="0"/>
              </a:spcAft>
              <a:buSzPts val="1400"/>
              <a:buChar char="○"/>
            </a:pPr>
            <a:r>
              <a:rPr lang="en"/>
              <a:t>Orientation [[-1,0,0];[0,-1,0];[0,0,1]] </a:t>
            </a:r>
            <a:r>
              <a:rPr lang="en" sz="1500" u="sng">
                <a:solidFill>
                  <a:schemeClr val="accent5"/>
                </a:solidFill>
                <a:hlinkClick r:id="rId3">
                  <a:extLst>
                    <a:ext uri="{A12FA001-AC4F-418D-AE19-62706E023703}">
                      <ahyp:hlinkClr val="tx"/>
                    </a:ext>
                  </a:extLst>
                </a:hlinkClick>
              </a:rPr>
              <a:t>https://youtu.be/-gpVdDCpUCI</a:t>
            </a:r>
            <a:r>
              <a:rPr lang="en" sz="1500"/>
              <a:t> - Simulation check</a:t>
            </a:r>
            <a:endParaRPr/>
          </a:p>
        </p:txBody>
      </p:sp>
      <p:pic>
        <p:nvPicPr>
          <p:cNvPr id="229" name="Google Shape;229;p31"/>
          <p:cNvPicPr preferRelativeResize="0"/>
          <p:nvPr/>
        </p:nvPicPr>
        <p:blipFill>
          <a:blip r:embed="rId4">
            <a:alphaModFix/>
          </a:blip>
          <a:stretch>
            <a:fillRect/>
          </a:stretch>
        </p:blipFill>
        <p:spPr>
          <a:xfrm>
            <a:off x="5791200" y="145075"/>
            <a:ext cx="3074774" cy="1576576"/>
          </a:xfrm>
          <a:prstGeom prst="rect">
            <a:avLst/>
          </a:prstGeom>
          <a:noFill/>
          <a:ln>
            <a:noFill/>
          </a:ln>
        </p:spPr>
      </p:pic>
      <p:pic>
        <p:nvPicPr>
          <p:cNvPr id="230" name="Google Shape;230;p31"/>
          <p:cNvPicPr preferRelativeResize="0"/>
          <p:nvPr/>
        </p:nvPicPr>
        <p:blipFill rotWithShape="1">
          <a:blip r:embed="rId5">
            <a:alphaModFix/>
          </a:blip>
          <a:srcRect b="21472" l="0" r="0" t="530"/>
          <a:stretch/>
        </p:blipFill>
        <p:spPr>
          <a:xfrm>
            <a:off x="5715000" y="1821475"/>
            <a:ext cx="3355877" cy="1404225"/>
          </a:xfrm>
          <a:prstGeom prst="rect">
            <a:avLst/>
          </a:prstGeom>
          <a:noFill/>
          <a:ln>
            <a:noFill/>
          </a:ln>
        </p:spPr>
      </p:pic>
      <p:pic>
        <p:nvPicPr>
          <p:cNvPr id="231" name="Google Shape;231;p31"/>
          <p:cNvPicPr preferRelativeResize="0"/>
          <p:nvPr/>
        </p:nvPicPr>
        <p:blipFill rotWithShape="1">
          <a:blip r:embed="rId6">
            <a:alphaModFix/>
          </a:blip>
          <a:srcRect b="21185" l="0" r="0" t="0"/>
          <a:stretch/>
        </p:blipFill>
        <p:spPr>
          <a:xfrm>
            <a:off x="5486400" y="3319475"/>
            <a:ext cx="3552826" cy="1502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1593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Details:</a:t>
            </a:r>
            <a:endParaRPr/>
          </a:p>
        </p:txBody>
      </p:sp>
      <p:sp>
        <p:nvSpPr>
          <p:cNvPr id="92" name="Google Shape;92;p14"/>
          <p:cNvSpPr txBox="1"/>
          <p:nvPr>
            <p:ph idx="1" type="body"/>
          </p:nvPr>
        </p:nvSpPr>
        <p:spPr>
          <a:xfrm>
            <a:off x="302100" y="789125"/>
            <a:ext cx="8841900" cy="39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 Members: </a:t>
            </a:r>
            <a:endParaRPr b="1"/>
          </a:p>
          <a:p>
            <a:pPr indent="-342900" lvl="0" marL="457200" rtl="0" algn="l">
              <a:spcBef>
                <a:spcPts val="1600"/>
              </a:spcBef>
              <a:spcAft>
                <a:spcPts val="0"/>
              </a:spcAft>
              <a:buSzPts val="1800"/>
              <a:buAutoNum type="arabicPeriod"/>
            </a:pPr>
            <a:r>
              <a:rPr lang="en"/>
              <a:t>Rahul Swayampakula - 2018102037</a:t>
            </a:r>
            <a:endParaRPr/>
          </a:p>
          <a:p>
            <a:pPr indent="-342900" lvl="0" marL="457200" rtl="0" algn="l">
              <a:spcBef>
                <a:spcPts val="0"/>
              </a:spcBef>
              <a:spcAft>
                <a:spcPts val="0"/>
              </a:spcAft>
              <a:buSzPts val="1800"/>
              <a:buAutoNum type="arabicPeriod"/>
            </a:pPr>
            <a:r>
              <a:rPr lang="en"/>
              <a:t>Karan Mirakhor - 2018102034</a:t>
            </a:r>
            <a:endParaRPr/>
          </a:p>
          <a:p>
            <a:pPr indent="-342900" lvl="0" marL="457200" rtl="0" algn="l">
              <a:spcBef>
                <a:spcPts val="0"/>
              </a:spcBef>
              <a:spcAft>
                <a:spcPts val="0"/>
              </a:spcAft>
              <a:buSzPts val="1800"/>
              <a:buAutoNum type="arabicPeriod"/>
            </a:pPr>
            <a:r>
              <a:rPr lang="en"/>
              <a:t>Jaideep Teru -2018102001</a:t>
            </a:r>
            <a:endParaRPr/>
          </a:p>
          <a:p>
            <a:pPr indent="0" lvl="0" marL="0" rtl="0" algn="l">
              <a:spcBef>
                <a:spcPts val="1600"/>
              </a:spcBef>
              <a:spcAft>
                <a:spcPts val="0"/>
              </a:spcAft>
              <a:buNone/>
            </a:pPr>
            <a:r>
              <a:rPr b="1" lang="en"/>
              <a:t>Simulation Software used : </a:t>
            </a:r>
            <a:r>
              <a:rPr lang="en"/>
              <a:t>Webots R2020b</a:t>
            </a:r>
            <a:endParaRPr/>
          </a:p>
          <a:p>
            <a:pPr indent="0" lvl="0" marL="0" rtl="0" algn="l">
              <a:spcBef>
                <a:spcPts val="1600"/>
              </a:spcBef>
              <a:spcAft>
                <a:spcPts val="0"/>
              </a:spcAft>
              <a:buNone/>
            </a:pPr>
            <a:r>
              <a:rPr b="1" lang="en"/>
              <a:t>Manipulator model: </a:t>
            </a:r>
            <a:r>
              <a:rPr lang="en"/>
              <a:t>UR3e by Universal robots</a:t>
            </a:r>
            <a:r>
              <a:rPr lang="en" sz="1200">
                <a:solidFill>
                  <a:srgbClr val="3E95AF"/>
                </a:solidFill>
                <a:uFill>
                  <a:noFill/>
                </a:uFill>
                <a:hlinkClick r:id="rId3">
                  <a:extLst>
                    <a:ext uri="{A12FA001-AC4F-418D-AE19-62706E023703}">
                      <ahyp:hlinkClr val="tx"/>
                    </a:ext>
                  </a:extLst>
                </a:hlinkClick>
              </a:rPr>
              <a:t>, </a:t>
            </a:r>
            <a:endParaRPr b="1"/>
          </a:p>
          <a:p>
            <a:pPr indent="0" lvl="0" marL="0" rtl="0" algn="l">
              <a:spcBef>
                <a:spcPts val="1600"/>
              </a:spcBef>
              <a:spcAft>
                <a:spcPts val="1600"/>
              </a:spcAft>
              <a:buNone/>
            </a:pPr>
            <a:r>
              <a:rPr b="1" lang="en"/>
              <a:t>Environment : </a:t>
            </a:r>
            <a:r>
              <a:rPr lang="en"/>
              <a:t>Picking cans from conveyor belt and dropping them into specific cartons.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831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Targeted Task </a:t>
            </a:r>
            <a:endParaRPr/>
          </a:p>
        </p:txBody>
      </p:sp>
      <p:sp>
        <p:nvSpPr>
          <p:cNvPr id="237" name="Google Shape;237;p32"/>
          <p:cNvSpPr txBox="1"/>
          <p:nvPr>
            <p:ph idx="1" type="body"/>
          </p:nvPr>
        </p:nvSpPr>
        <p:spPr>
          <a:xfrm>
            <a:off x="83100" y="713000"/>
            <a:ext cx="6057900" cy="388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set of cans were placed on the Conveyor belt at a distance of 1.14 meter gap. </a:t>
            </a:r>
            <a:endParaRPr/>
          </a:p>
          <a:p>
            <a:pPr indent="-342900" lvl="0" marL="457200" rtl="0" algn="l">
              <a:spcBef>
                <a:spcPts val="0"/>
              </a:spcBef>
              <a:spcAft>
                <a:spcPts val="0"/>
              </a:spcAft>
              <a:buSzPts val="1800"/>
              <a:buChar char="●"/>
            </a:pPr>
            <a:r>
              <a:rPr lang="en"/>
              <a:t>The manipulator is mounted on the Slab next to the belt.</a:t>
            </a:r>
            <a:endParaRPr/>
          </a:p>
          <a:p>
            <a:pPr indent="-342900" lvl="0" marL="457200" rtl="0" algn="l">
              <a:spcBef>
                <a:spcPts val="0"/>
              </a:spcBef>
              <a:spcAft>
                <a:spcPts val="0"/>
              </a:spcAft>
              <a:buSzPts val="1800"/>
              <a:buChar char="●"/>
            </a:pPr>
            <a:r>
              <a:rPr lang="en"/>
              <a:t>As the conveyor belt moves the cans start approaching the manipulator one by one. </a:t>
            </a:r>
            <a:endParaRPr/>
          </a:p>
          <a:p>
            <a:pPr indent="-342900" lvl="0" marL="457200" rtl="0" algn="l">
              <a:spcBef>
                <a:spcPts val="0"/>
              </a:spcBef>
              <a:spcAft>
                <a:spcPts val="0"/>
              </a:spcAft>
              <a:buSzPts val="1800"/>
              <a:buChar char="●"/>
            </a:pPr>
            <a:r>
              <a:rPr lang="en"/>
              <a:t>The task for the manipulator is to pick up the can and making get in to the packing box placed below the slab through the channel.</a:t>
            </a:r>
            <a:endParaRPr/>
          </a:p>
          <a:p>
            <a:pPr indent="-342900" lvl="0" marL="457200" rtl="0" algn="l">
              <a:spcBef>
                <a:spcPts val="0"/>
              </a:spcBef>
              <a:spcAft>
                <a:spcPts val="0"/>
              </a:spcAft>
              <a:buSzPts val="1800"/>
              <a:buChar char="●"/>
            </a:pPr>
            <a:r>
              <a:rPr lang="en"/>
              <a:t>So we need to control conveyor belt motor and  the motors of the robots to achieve the task in sync.</a:t>
            </a:r>
            <a:endParaRPr/>
          </a:p>
          <a:p>
            <a:pPr indent="-342900" lvl="0" marL="457200" rtl="0" algn="l">
              <a:spcBef>
                <a:spcPts val="0"/>
              </a:spcBef>
              <a:spcAft>
                <a:spcPts val="0"/>
              </a:spcAft>
              <a:buSzPts val="1800"/>
              <a:buChar char="●"/>
            </a:pPr>
            <a:r>
              <a:rPr lang="en"/>
              <a:t>Final result Link is given in </a:t>
            </a:r>
            <a:r>
              <a:rPr i="1" lang="en"/>
              <a:t>simulation results</a:t>
            </a:r>
            <a:r>
              <a:rPr lang="en"/>
              <a:t> slide. </a:t>
            </a:r>
            <a:endParaRPr/>
          </a:p>
        </p:txBody>
      </p:sp>
      <p:pic>
        <p:nvPicPr>
          <p:cNvPr id="238" name="Google Shape;238;p32"/>
          <p:cNvPicPr preferRelativeResize="0"/>
          <p:nvPr/>
        </p:nvPicPr>
        <p:blipFill rotWithShape="1">
          <a:blip r:embed="rId3">
            <a:alphaModFix/>
          </a:blip>
          <a:srcRect b="7070" l="21702" r="26289" t="31013"/>
          <a:stretch/>
        </p:blipFill>
        <p:spPr>
          <a:xfrm>
            <a:off x="6175250" y="40400"/>
            <a:ext cx="2282650" cy="1457919"/>
          </a:xfrm>
          <a:prstGeom prst="rect">
            <a:avLst/>
          </a:prstGeom>
          <a:noFill/>
          <a:ln>
            <a:noFill/>
          </a:ln>
        </p:spPr>
      </p:pic>
      <p:pic>
        <p:nvPicPr>
          <p:cNvPr id="239" name="Google Shape;239;p32"/>
          <p:cNvPicPr preferRelativeResize="0"/>
          <p:nvPr/>
        </p:nvPicPr>
        <p:blipFill rotWithShape="1">
          <a:blip r:embed="rId4">
            <a:alphaModFix/>
          </a:blip>
          <a:srcRect b="12428" l="26578" r="30868" t="32237"/>
          <a:stretch/>
        </p:blipFill>
        <p:spPr>
          <a:xfrm>
            <a:off x="6175250" y="1578775"/>
            <a:ext cx="2282650" cy="1592475"/>
          </a:xfrm>
          <a:prstGeom prst="rect">
            <a:avLst/>
          </a:prstGeom>
          <a:noFill/>
          <a:ln>
            <a:noFill/>
          </a:ln>
        </p:spPr>
      </p:pic>
      <p:pic>
        <p:nvPicPr>
          <p:cNvPr id="240" name="Google Shape;240;p32"/>
          <p:cNvPicPr preferRelativeResize="0"/>
          <p:nvPr/>
        </p:nvPicPr>
        <p:blipFill rotWithShape="1">
          <a:blip r:embed="rId5">
            <a:alphaModFix/>
          </a:blip>
          <a:srcRect b="24348" l="20184" r="40416" t="22547"/>
          <a:stretch/>
        </p:blipFill>
        <p:spPr>
          <a:xfrm>
            <a:off x="6158125" y="3171250"/>
            <a:ext cx="2316902" cy="1745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311700" y="1219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Environment for the Task:</a:t>
            </a:r>
            <a:endParaRPr/>
          </a:p>
        </p:txBody>
      </p:sp>
      <p:sp>
        <p:nvSpPr>
          <p:cNvPr id="246" name="Google Shape;246;p33"/>
          <p:cNvSpPr txBox="1"/>
          <p:nvPr>
            <p:ph idx="1" type="body"/>
          </p:nvPr>
        </p:nvSpPr>
        <p:spPr>
          <a:xfrm>
            <a:off x="83100" y="713000"/>
            <a:ext cx="5769900" cy="3897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motor of conveyor belt was set to a speed such that object on top of the belt move at a constant speed of 0.2m/s. </a:t>
            </a:r>
            <a:endParaRPr/>
          </a:p>
          <a:p>
            <a:pPr indent="-342900" lvl="0" marL="457200" rtl="0" algn="l">
              <a:spcBef>
                <a:spcPts val="0"/>
              </a:spcBef>
              <a:spcAft>
                <a:spcPts val="0"/>
              </a:spcAft>
              <a:buSzPts val="1800"/>
              <a:buChar char="●"/>
            </a:pPr>
            <a:r>
              <a:rPr lang="en"/>
              <a:t>In order to pick the next can perfectly, the entire process of picking and placing of each can needs to be done within 5.7 seconds at least. </a:t>
            </a:r>
            <a:endParaRPr/>
          </a:p>
          <a:p>
            <a:pPr indent="-342900" lvl="0" marL="457200" rtl="0" algn="l">
              <a:spcBef>
                <a:spcPts val="0"/>
              </a:spcBef>
              <a:spcAft>
                <a:spcPts val="0"/>
              </a:spcAft>
              <a:buSzPts val="1800"/>
              <a:buChar char="●"/>
            </a:pPr>
            <a:r>
              <a:rPr lang="en"/>
              <a:t>The initial and final positions (in the robot frame) are obtained from the simulation environment.  </a:t>
            </a:r>
            <a:endParaRPr/>
          </a:p>
          <a:p>
            <a:pPr indent="-342900" lvl="0" marL="457200" rtl="0" algn="l">
              <a:spcBef>
                <a:spcPts val="0"/>
              </a:spcBef>
              <a:spcAft>
                <a:spcPts val="0"/>
              </a:spcAft>
              <a:buSzPts val="1800"/>
              <a:buChar char="●"/>
            </a:pPr>
            <a:r>
              <a:rPr lang="en"/>
              <a:t>The respective trajectory was generated by MATLAB code written.</a:t>
            </a:r>
            <a:endParaRPr/>
          </a:p>
          <a:p>
            <a:pPr indent="-342900" lvl="0" marL="457200" rtl="0" algn="l">
              <a:spcBef>
                <a:spcPts val="0"/>
              </a:spcBef>
              <a:spcAft>
                <a:spcPts val="0"/>
              </a:spcAft>
              <a:buSzPts val="1800"/>
              <a:buChar char="●"/>
            </a:pPr>
            <a:r>
              <a:rPr lang="en"/>
              <a:t>These positions given to inverse kinematics code written and respective angles are generated.</a:t>
            </a:r>
            <a:endParaRPr/>
          </a:p>
        </p:txBody>
      </p:sp>
      <p:sp>
        <p:nvSpPr>
          <p:cNvPr id="247" name="Google Shape;247;p33"/>
          <p:cNvSpPr/>
          <p:nvPr/>
        </p:nvSpPr>
        <p:spPr>
          <a:xfrm>
            <a:off x="5841600" y="152450"/>
            <a:ext cx="2073000" cy="1019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Get the Parameters from Simulation Environment</a:t>
            </a:r>
            <a:endParaRPr/>
          </a:p>
        </p:txBody>
      </p:sp>
      <p:sp>
        <p:nvSpPr>
          <p:cNvPr id="248" name="Google Shape;248;p33"/>
          <p:cNvSpPr/>
          <p:nvPr/>
        </p:nvSpPr>
        <p:spPr>
          <a:xfrm>
            <a:off x="6014200" y="1360188"/>
            <a:ext cx="2073000" cy="1019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Generate Trajectory</a:t>
            </a:r>
            <a:endParaRPr/>
          </a:p>
        </p:txBody>
      </p:sp>
      <p:sp>
        <p:nvSpPr>
          <p:cNvPr id="249" name="Google Shape;249;p33"/>
          <p:cNvSpPr/>
          <p:nvPr/>
        </p:nvSpPr>
        <p:spPr>
          <a:xfrm>
            <a:off x="6298800" y="2567950"/>
            <a:ext cx="2073000" cy="1019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Solve the inverse kinematics</a:t>
            </a:r>
            <a:endParaRPr/>
          </a:p>
        </p:txBody>
      </p:sp>
      <p:sp>
        <p:nvSpPr>
          <p:cNvPr id="250" name="Google Shape;250;p33"/>
          <p:cNvSpPr/>
          <p:nvPr/>
        </p:nvSpPr>
        <p:spPr>
          <a:xfrm>
            <a:off x="6679800" y="3779525"/>
            <a:ext cx="2073000" cy="1019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Input to robot for simulation</a:t>
            </a:r>
            <a:endParaRPr/>
          </a:p>
        </p:txBody>
      </p:sp>
      <p:sp>
        <p:nvSpPr>
          <p:cNvPr id="251" name="Google Shape;251;p33"/>
          <p:cNvSpPr/>
          <p:nvPr/>
        </p:nvSpPr>
        <p:spPr>
          <a:xfrm>
            <a:off x="6687150" y="999550"/>
            <a:ext cx="381900" cy="532500"/>
          </a:xfrm>
          <a:prstGeom prst="downArrow">
            <a:avLst>
              <a:gd fmla="val 50000" name="adj1"/>
              <a:gd fmla="val 50000" name="adj2"/>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7069050" y="2209588"/>
            <a:ext cx="381900" cy="532500"/>
          </a:xfrm>
          <a:prstGeom prst="downArrow">
            <a:avLst>
              <a:gd fmla="val 50000" name="adj1"/>
              <a:gd fmla="val 50000" name="adj2"/>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7525350" y="3504975"/>
            <a:ext cx="381900" cy="532500"/>
          </a:xfrm>
          <a:prstGeom prst="downArrow">
            <a:avLst>
              <a:gd fmla="val 50000" name="adj1"/>
              <a:gd fmla="val 50000" name="adj2"/>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83100" y="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 generation:</a:t>
            </a:r>
            <a:endParaRPr/>
          </a:p>
        </p:txBody>
      </p:sp>
      <p:sp>
        <p:nvSpPr>
          <p:cNvPr id="259" name="Google Shape;259;p34"/>
          <p:cNvSpPr txBox="1"/>
          <p:nvPr>
            <p:ph idx="1" type="body"/>
          </p:nvPr>
        </p:nvSpPr>
        <p:spPr>
          <a:xfrm>
            <a:off x="-69300" y="582750"/>
            <a:ext cx="5623500" cy="413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We used </a:t>
            </a:r>
            <a:r>
              <a:rPr i="1" lang="en" sz="1400"/>
              <a:t>Minimum Snap Trajectory </a:t>
            </a:r>
            <a:r>
              <a:rPr lang="en" sz="1400"/>
              <a:t>for all the path equations to ensure smooth operation of Robot.</a:t>
            </a:r>
            <a:endParaRPr sz="1400"/>
          </a:p>
          <a:p>
            <a:pPr indent="-317500" lvl="0" marL="457200" rtl="0" algn="l">
              <a:spcBef>
                <a:spcPts val="0"/>
              </a:spcBef>
              <a:spcAft>
                <a:spcPts val="0"/>
              </a:spcAft>
              <a:buSzPts val="1400"/>
              <a:buChar char="●"/>
            </a:pPr>
            <a:r>
              <a:rPr lang="en" sz="1400"/>
              <a:t>Our whole task has 4 divisions namely :</a:t>
            </a:r>
            <a:endParaRPr sz="1400"/>
          </a:p>
          <a:p>
            <a:pPr indent="-317500" lvl="1" marL="914400" rtl="0" algn="l">
              <a:spcBef>
                <a:spcPts val="0"/>
              </a:spcBef>
              <a:spcAft>
                <a:spcPts val="0"/>
              </a:spcAft>
              <a:buSzPts val="1400"/>
              <a:buChar char="○"/>
            </a:pPr>
            <a:r>
              <a:rPr i="1" lang="en"/>
              <a:t>Initial position to Grabbing can position </a:t>
            </a:r>
            <a:r>
              <a:rPr i="1" lang="en"/>
              <a:t>( in 2 seconds)</a:t>
            </a:r>
            <a:endParaRPr i="1"/>
          </a:p>
          <a:p>
            <a:pPr indent="-317500" lvl="2" marL="1371600" rtl="0" algn="l">
              <a:lnSpc>
                <a:spcPct val="123099"/>
              </a:lnSpc>
              <a:spcBef>
                <a:spcPts val="0"/>
              </a:spcBef>
              <a:spcAft>
                <a:spcPts val="0"/>
              </a:spcAft>
              <a:buSzPts val="1400"/>
              <a:buChar char="■"/>
            </a:pPr>
            <a:r>
              <a:rPr lang="en">
                <a:solidFill>
                  <a:srgbClr val="000000"/>
                </a:solidFill>
              </a:rPr>
              <a:t>xi = 0.4570;  yi = 0.2610; zi = 0.0670;</a:t>
            </a:r>
            <a:endParaRPr>
              <a:solidFill>
                <a:srgbClr val="000000"/>
              </a:solidFill>
            </a:endParaRPr>
          </a:p>
          <a:p>
            <a:pPr indent="-317500" lvl="2" marL="1371600" rtl="0" algn="l">
              <a:lnSpc>
                <a:spcPct val="123099"/>
              </a:lnSpc>
              <a:spcBef>
                <a:spcPts val="0"/>
              </a:spcBef>
              <a:spcAft>
                <a:spcPts val="0"/>
              </a:spcAft>
              <a:buSzPts val="1400"/>
              <a:buChar char="■"/>
            </a:pPr>
            <a:r>
              <a:rPr lang="en">
                <a:solidFill>
                  <a:srgbClr val="000000"/>
                </a:solidFill>
              </a:rPr>
              <a:t>xf = -0.3290;   yf = 0.1391; zf = 0.1210;</a:t>
            </a:r>
            <a:endParaRPr>
              <a:solidFill>
                <a:srgbClr val="000000"/>
              </a:solidFill>
            </a:endParaRPr>
          </a:p>
          <a:p>
            <a:pPr indent="-317500" lvl="2" marL="1371600" rtl="0" algn="l">
              <a:lnSpc>
                <a:spcPct val="123099"/>
              </a:lnSpc>
              <a:spcBef>
                <a:spcPts val="0"/>
              </a:spcBef>
              <a:spcAft>
                <a:spcPts val="0"/>
              </a:spcAft>
              <a:buClr>
                <a:srgbClr val="000000"/>
              </a:buClr>
              <a:buSzPts val="1400"/>
              <a:buChar char="■"/>
            </a:pPr>
            <a:r>
              <a:rPr lang="en">
                <a:solidFill>
                  <a:srgbClr val="000000"/>
                </a:solidFill>
              </a:rPr>
              <a:t>Theta_i = [0,0,0,0,0,0]</a:t>
            </a:r>
            <a:endParaRPr>
              <a:solidFill>
                <a:srgbClr val="000000"/>
              </a:solidFill>
            </a:endParaRPr>
          </a:p>
          <a:p>
            <a:pPr indent="-317500" lvl="2" marL="1371600" rtl="0" algn="l">
              <a:lnSpc>
                <a:spcPct val="123099"/>
              </a:lnSpc>
              <a:spcBef>
                <a:spcPts val="0"/>
              </a:spcBef>
              <a:spcAft>
                <a:spcPts val="0"/>
              </a:spcAft>
              <a:buClr>
                <a:srgbClr val="000000"/>
              </a:buClr>
              <a:buSzPts val="1400"/>
              <a:buChar char="■"/>
            </a:pPr>
            <a:r>
              <a:rPr lang="en">
                <a:solidFill>
                  <a:srgbClr val="000000"/>
                </a:solidFill>
              </a:rPr>
              <a:t>Theta_f = [0,-1.88,-2.14,-2.38,-1.51,0]</a:t>
            </a:r>
            <a:endParaRPr i="1"/>
          </a:p>
          <a:p>
            <a:pPr indent="-317500" lvl="1" marL="914400" rtl="0" algn="l">
              <a:spcBef>
                <a:spcPts val="0"/>
              </a:spcBef>
              <a:spcAft>
                <a:spcPts val="0"/>
              </a:spcAft>
              <a:buSzPts val="1400"/>
              <a:buChar char="○"/>
            </a:pPr>
            <a:r>
              <a:rPr i="1" lang="en"/>
              <a:t>Grabbing the can</a:t>
            </a:r>
            <a:endParaRPr i="1"/>
          </a:p>
          <a:p>
            <a:pPr indent="-317500" lvl="1" marL="914400" rtl="0" algn="l">
              <a:spcBef>
                <a:spcPts val="0"/>
              </a:spcBef>
              <a:spcAft>
                <a:spcPts val="0"/>
              </a:spcAft>
              <a:buSzPts val="1400"/>
              <a:buChar char="○"/>
            </a:pPr>
            <a:r>
              <a:rPr i="1" lang="en"/>
              <a:t>Grabbing can position to initial position ( in </a:t>
            </a:r>
            <a:r>
              <a:rPr i="1" lang="en"/>
              <a:t>2 seconds</a:t>
            </a:r>
            <a:r>
              <a:rPr i="1" lang="en"/>
              <a:t>)</a:t>
            </a:r>
            <a:endParaRPr i="1"/>
          </a:p>
          <a:p>
            <a:pPr indent="-317500" lvl="2" marL="1371600" rtl="0" algn="l">
              <a:lnSpc>
                <a:spcPct val="123099"/>
              </a:lnSpc>
              <a:spcBef>
                <a:spcPts val="0"/>
              </a:spcBef>
              <a:spcAft>
                <a:spcPts val="0"/>
              </a:spcAft>
              <a:buSzPts val="1400"/>
              <a:buChar char="■"/>
            </a:pPr>
            <a:r>
              <a:rPr lang="en">
                <a:solidFill>
                  <a:srgbClr val="000000"/>
                </a:solidFill>
              </a:rPr>
              <a:t>xi = -0.3290;   yi = 0.1391; zi = 0.1210;</a:t>
            </a:r>
            <a:endParaRPr>
              <a:solidFill>
                <a:srgbClr val="000000"/>
              </a:solidFill>
            </a:endParaRPr>
          </a:p>
          <a:p>
            <a:pPr indent="-317500" lvl="2" marL="1371600" rtl="0" algn="l">
              <a:lnSpc>
                <a:spcPct val="123099"/>
              </a:lnSpc>
              <a:spcBef>
                <a:spcPts val="0"/>
              </a:spcBef>
              <a:spcAft>
                <a:spcPts val="0"/>
              </a:spcAft>
              <a:buSzPts val="1400"/>
              <a:buChar char="■"/>
            </a:pPr>
            <a:r>
              <a:rPr lang="en">
                <a:solidFill>
                  <a:srgbClr val="000000"/>
                </a:solidFill>
              </a:rPr>
              <a:t>xf = 0.4570;  yf = 0.2610; zf = 0.0670;</a:t>
            </a:r>
            <a:endParaRPr>
              <a:solidFill>
                <a:srgbClr val="000000"/>
              </a:solidFill>
            </a:endParaRPr>
          </a:p>
          <a:p>
            <a:pPr indent="-317500" lvl="2" marL="1371600" rtl="0" algn="l">
              <a:lnSpc>
                <a:spcPct val="123099"/>
              </a:lnSpc>
              <a:spcBef>
                <a:spcPts val="0"/>
              </a:spcBef>
              <a:spcAft>
                <a:spcPts val="0"/>
              </a:spcAft>
              <a:buClr>
                <a:srgbClr val="000000"/>
              </a:buClr>
              <a:buSzPts val="1400"/>
              <a:buChar char="■"/>
            </a:pPr>
            <a:r>
              <a:rPr lang="en">
                <a:solidFill>
                  <a:srgbClr val="000000"/>
                </a:solidFill>
              </a:rPr>
              <a:t>Theta_i = [0,-1.88,-2.14,-2.38,-1.51,0]</a:t>
            </a:r>
            <a:endParaRPr>
              <a:solidFill>
                <a:srgbClr val="000000"/>
              </a:solidFill>
            </a:endParaRPr>
          </a:p>
          <a:p>
            <a:pPr indent="-317500" lvl="2" marL="1371600" rtl="0" algn="l">
              <a:lnSpc>
                <a:spcPct val="123099"/>
              </a:lnSpc>
              <a:spcBef>
                <a:spcPts val="0"/>
              </a:spcBef>
              <a:spcAft>
                <a:spcPts val="0"/>
              </a:spcAft>
              <a:buClr>
                <a:srgbClr val="000000"/>
              </a:buClr>
              <a:buSzPts val="1400"/>
              <a:buChar char="■"/>
            </a:pPr>
            <a:r>
              <a:rPr lang="en">
                <a:solidFill>
                  <a:srgbClr val="000000"/>
                </a:solidFill>
              </a:rPr>
              <a:t>Theta_f = [0,0,0,0,0,0]</a:t>
            </a:r>
            <a:endParaRPr>
              <a:solidFill>
                <a:srgbClr val="000000"/>
              </a:solidFill>
            </a:endParaRPr>
          </a:p>
          <a:p>
            <a:pPr indent="-317500" lvl="1" marL="914400" rtl="0" algn="l">
              <a:lnSpc>
                <a:spcPct val="123099"/>
              </a:lnSpc>
              <a:spcBef>
                <a:spcPts val="0"/>
              </a:spcBef>
              <a:spcAft>
                <a:spcPts val="0"/>
              </a:spcAft>
              <a:buClr>
                <a:srgbClr val="000000"/>
              </a:buClr>
              <a:buSzPts val="1400"/>
              <a:buChar char="○"/>
            </a:pPr>
            <a:r>
              <a:rPr i="1" lang="en"/>
              <a:t>Releasing the can</a:t>
            </a:r>
            <a:r>
              <a:rPr lang="en"/>
              <a:t> </a:t>
            </a:r>
            <a:endParaRPr/>
          </a:p>
          <a:p>
            <a:pPr indent="-317500" lvl="0" marL="457200" rtl="0" algn="l">
              <a:lnSpc>
                <a:spcPct val="123099"/>
              </a:lnSpc>
              <a:spcBef>
                <a:spcPts val="0"/>
              </a:spcBef>
              <a:spcAft>
                <a:spcPts val="0"/>
              </a:spcAft>
              <a:buSzPts val="1400"/>
              <a:buChar char="●"/>
            </a:pPr>
            <a:r>
              <a:rPr lang="en" sz="1400"/>
              <a:t>All these codes were tested using MATLAB before simulating</a:t>
            </a:r>
            <a:endParaRPr sz="1400"/>
          </a:p>
          <a:p>
            <a:pPr indent="0" lvl="0" marL="457200" rtl="0" algn="l">
              <a:spcBef>
                <a:spcPts val="0"/>
              </a:spcBef>
              <a:spcAft>
                <a:spcPts val="1600"/>
              </a:spcAft>
              <a:buNone/>
            </a:pPr>
            <a:r>
              <a:t/>
            </a:r>
            <a:endParaRPr/>
          </a:p>
        </p:txBody>
      </p:sp>
      <p:pic>
        <p:nvPicPr>
          <p:cNvPr id="260" name="Google Shape;260;p34"/>
          <p:cNvPicPr preferRelativeResize="0"/>
          <p:nvPr/>
        </p:nvPicPr>
        <p:blipFill>
          <a:blip r:embed="rId3">
            <a:alphaModFix/>
          </a:blip>
          <a:stretch>
            <a:fillRect/>
          </a:stretch>
        </p:blipFill>
        <p:spPr>
          <a:xfrm>
            <a:off x="5706600" y="3236125"/>
            <a:ext cx="3365726" cy="1606900"/>
          </a:xfrm>
          <a:prstGeom prst="rect">
            <a:avLst/>
          </a:prstGeom>
          <a:noFill/>
          <a:ln>
            <a:noFill/>
          </a:ln>
        </p:spPr>
      </p:pic>
      <p:pic>
        <p:nvPicPr>
          <p:cNvPr id="261" name="Google Shape;261;p34"/>
          <p:cNvPicPr preferRelativeResize="0"/>
          <p:nvPr/>
        </p:nvPicPr>
        <p:blipFill>
          <a:blip r:embed="rId4">
            <a:alphaModFix/>
          </a:blip>
          <a:stretch>
            <a:fillRect/>
          </a:stretch>
        </p:blipFill>
        <p:spPr>
          <a:xfrm>
            <a:off x="5706600" y="1595349"/>
            <a:ext cx="3365726" cy="1606900"/>
          </a:xfrm>
          <a:prstGeom prst="rect">
            <a:avLst/>
          </a:prstGeom>
          <a:noFill/>
          <a:ln>
            <a:noFill/>
          </a:ln>
        </p:spPr>
      </p:pic>
      <p:pic>
        <p:nvPicPr>
          <p:cNvPr id="262" name="Google Shape;262;p34"/>
          <p:cNvPicPr preferRelativeResize="0"/>
          <p:nvPr/>
        </p:nvPicPr>
        <p:blipFill rotWithShape="1">
          <a:blip r:embed="rId5">
            <a:alphaModFix/>
          </a:blip>
          <a:srcRect b="26199" l="21966" r="34038" t="25336"/>
          <a:stretch/>
        </p:blipFill>
        <p:spPr>
          <a:xfrm>
            <a:off x="7173750" y="150625"/>
            <a:ext cx="1898573" cy="1456276"/>
          </a:xfrm>
          <a:prstGeom prst="rect">
            <a:avLst/>
          </a:prstGeom>
          <a:noFill/>
          <a:ln>
            <a:noFill/>
          </a:ln>
        </p:spPr>
      </p:pic>
      <p:pic>
        <p:nvPicPr>
          <p:cNvPr id="263" name="Google Shape;263;p34"/>
          <p:cNvPicPr preferRelativeResize="0"/>
          <p:nvPr/>
        </p:nvPicPr>
        <p:blipFill rotWithShape="1">
          <a:blip r:embed="rId6">
            <a:alphaModFix/>
          </a:blip>
          <a:srcRect b="26249" l="22178" r="30714" t="21396"/>
          <a:stretch/>
        </p:blipFill>
        <p:spPr>
          <a:xfrm>
            <a:off x="5480700" y="150625"/>
            <a:ext cx="1693051" cy="1456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831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a:t>
            </a:r>
            <a:endParaRPr/>
          </a:p>
        </p:txBody>
      </p:sp>
      <p:sp>
        <p:nvSpPr>
          <p:cNvPr id="269" name="Google Shape;269;p35"/>
          <p:cNvSpPr txBox="1"/>
          <p:nvPr>
            <p:ph idx="1" type="body"/>
          </p:nvPr>
        </p:nvSpPr>
        <p:spPr>
          <a:xfrm>
            <a:off x="83100" y="620275"/>
            <a:ext cx="5127000" cy="420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mentioned task in the </a:t>
            </a:r>
            <a:r>
              <a:rPr i="1" lang="en"/>
              <a:t>targeted tasks</a:t>
            </a:r>
            <a:r>
              <a:rPr lang="en"/>
              <a:t> slide was done using the inverse kinematics and path generation as mentioned in the previous slides.</a:t>
            </a:r>
            <a:endParaRPr/>
          </a:p>
          <a:p>
            <a:pPr indent="-342900" lvl="0" marL="457200" rtl="0" algn="l">
              <a:spcBef>
                <a:spcPts val="0"/>
              </a:spcBef>
              <a:spcAft>
                <a:spcPts val="0"/>
              </a:spcAft>
              <a:buSzPts val="1800"/>
              <a:buChar char="●"/>
            </a:pPr>
            <a:r>
              <a:rPr lang="en"/>
              <a:t>A distance sensor was placed in the gripper slot of the robot to detect the approach of the target to hold it properly.</a:t>
            </a:r>
            <a:endParaRPr/>
          </a:p>
          <a:p>
            <a:pPr indent="-342900" lvl="0" marL="457200" rtl="0" algn="l">
              <a:spcBef>
                <a:spcPts val="0"/>
              </a:spcBef>
              <a:spcAft>
                <a:spcPts val="0"/>
              </a:spcAft>
              <a:buSzPts val="1800"/>
              <a:buChar char="●"/>
            </a:pPr>
            <a:r>
              <a:rPr lang="en"/>
              <a:t>The respective controllers for the conveyor belt and UR3e robot were coded in cpp to make the process in sync.</a:t>
            </a:r>
            <a:endParaRPr/>
          </a:p>
          <a:p>
            <a:pPr indent="-342900" lvl="0" marL="457200" rtl="0" algn="l">
              <a:spcBef>
                <a:spcPts val="0"/>
              </a:spcBef>
              <a:spcAft>
                <a:spcPts val="0"/>
              </a:spcAft>
              <a:buSzPts val="1800"/>
              <a:buChar char="●"/>
            </a:pPr>
            <a:r>
              <a:rPr lang="en"/>
              <a:t>Link for the simulation: </a:t>
            </a:r>
            <a:r>
              <a:rPr b="1" lang="en" u="sng">
                <a:solidFill>
                  <a:schemeClr val="hlink"/>
                </a:solidFill>
                <a:hlinkClick r:id="rId3"/>
              </a:rPr>
              <a:t>[Link]</a:t>
            </a:r>
            <a:endParaRPr b="1"/>
          </a:p>
          <a:p>
            <a:pPr indent="-342900" lvl="0" marL="457200" rtl="0" algn="l">
              <a:spcBef>
                <a:spcPts val="0"/>
              </a:spcBef>
              <a:spcAft>
                <a:spcPts val="0"/>
              </a:spcAft>
              <a:buSzPts val="1800"/>
              <a:buChar char="●"/>
            </a:pPr>
            <a:r>
              <a:rPr lang="en"/>
              <a:t>Link for playlist of all simulations: </a:t>
            </a:r>
            <a:r>
              <a:rPr b="1" lang="en" u="sng">
                <a:solidFill>
                  <a:schemeClr val="hlink"/>
                </a:solidFill>
                <a:hlinkClick r:id="rId4"/>
              </a:rPr>
              <a:t>[Link]</a:t>
            </a:r>
            <a:endParaRPr b="1"/>
          </a:p>
        </p:txBody>
      </p:sp>
      <p:pic>
        <p:nvPicPr>
          <p:cNvPr id="270" name="Google Shape;270;p35"/>
          <p:cNvPicPr preferRelativeResize="0"/>
          <p:nvPr/>
        </p:nvPicPr>
        <p:blipFill rotWithShape="1">
          <a:blip r:embed="rId5">
            <a:alphaModFix/>
          </a:blip>
          <a:srcRect b="23991" l="13578" r="33567" t="10865"/>
          <a:stretch/>
        </p:blipFill>
        <p:spPr>
          <a:xfrm>
            <a:off x="5794350" y="1756175"/>
            <a:ext cx="3216525" cy="1615900"/>
          </a:xfrm>
          <a:prstGeom prst="rect">
            <a:avLst/>
          </a:prstGeom>
          <a:noFill/>
          <a:ln>
            <a:noFill/>
          </a:ln>
        </p:spPr>
      </p:pic>
      <p:pic>
        <p:nvPicPr>
          <p:cNvPr id="271" name="Google Shape;271;p35"/>
          <p:cNvPicPr preferRelativeResize="0"/>
          <p:nvPr/>
        </p:nvPicPr>
        <p:blipFill rotWithShape="1">
          <a:blip r:embed="rId6">
            <a:alphaModFix/>
          </a:blip>
          <a:srcRect b="24237" l="20247" r="41215" t="10556"/>
          <a:stretch/>
        </p:blipFill>
        <p:spPr>
          <a:xfrm>
            <a:off x="5870550" y="29000"/>
            <a:ext cx="3019963" cy="1615900"/>
          </a:xfrm>
          <a:prstGeom prst="rect">
            <a:avLst/>
          </a:prstGeom>
          <a:noFill/>
          <a:ln>
            <a:noFill/>
          </a:ln>
        </p:spPr>
      </p:pic>
      <p:pic>
        <p:nvPicPr>
          <p:cNvPr id="272" name="Google Shape;272;p35"/>
          <p:cNvPicPr preferRelativeResize="0"/>
          <p:nvPr/>
        </p:nvPicPr>
        <p:blipFill rotWithShape="1">
          <a:blip r:embed="rId7">
            <a:alphaModFix/>
          </a:blip>
          <a:srcRect b="56213" l="25905" r="45338" t="20961"/>
          <a:stretch/>
        </p:blipFill>
        <p:spPr>
          <a:xfrm>
            <a:off x="5809600" y="3433350"/>
            <a:ext cx="3261355" cy="1388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6"/>
          <p:cNvSpPr txBox="1"/>
          <p:nvPr>
            <p:ph type="title"/>
          </p:nvPr>
        </p:nvSpPr>
        <p:spPr>
          <a:xfrm>
            <a:off x="6900" y="2576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iscellaneous</a:t>
            </a:r>
            <a:endParaRPr/>
          </a:p>
        </p:txBody>
      </p:sp>
      <p:sp>
        <p:nvSpPr>
          <p:cNvPr id="278" name="Google Shape;278;p36"/>
          <p:cNvSpPr txBox="1"/>
          <p:nvPr>
            <p:ph idx="1" type="body"/>
          </p:nvPr>
        </p:nvSpPr>
        <p:spPr>
          <a:xfrm>
            <a:off x="6900" y="950775"/>
            <a:ext cx="8520600" cy="3539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Tuning PID controller: </a:t>
            </a:r>
            <a:r>
              <a:rPr lang="en"/>
              <a:t>The inbuilt motor PID  controllers really helped in making the output from the motors smooth curved functions. Few values are experimented and it was tuned to achieve required setting.</a:t>
            </a:r>
            <a:endParaRPr/>
          </a:p>
          <a:p>
            <a:pPr indent="-342900" lvl="0" marL="457200" rtl="0" algn="l">
              <a:spcBef>
                <a:spcPts val="0"/>
              </a:spcBef>
              <a:spcAft>
                <a:spcPts val="0"/>
              </a:spcAft>
              <a:buSzPts val="1800"/>
              <a:buChar char="●"/>
            </a:pPr>
            <a:r>
              <a:rPr b="1" lang="en"/>
              <a:t>Rigid body Tree(MATLAB): </a:t>
            </a:r>
            <a:r>
              <a:rPr lang="en"/>
              <a:t>Rigid body tree for the robot was built in MATLAB for testing the validity of equations. This is built using the DH-parameters.</a:t>
            </a:r>
            <a:endParaRPr/>
          </a:p>
          <a:p>
            <a:pPr indent="-342900" lvl="0" marL="457200" rtl="0" algn="l">
              <a:spcBef>
                <a:spcPts val="0"/>
              </a:spcBef>
              <a:spcAft>
                <a:spcPts val="0"/>
              </a:spcAft>
              <a:buSzPts val="1800"/>
              <a:buChar char="●"/>
            </a:pPr>
            <a:r>
              <a:rPr b="1" lang="en"/>
              <a:t>Position Marker:  </a:t>
            </a:r>
            <a:r>
              <a:rPr lang="en"/>
              <a:t>A controller in webots was written to display the position of the Gripper and the target continuously so that it will be easy to track position of our objects. This can be viewed at the top-left corner in many of the generated simulations. (Note: All the positions generated are w.r.t Global Frame)</a:t>
            </a:r>
            <a:endParaRPr/>
          </a:p>
        </p:txBody>
      </p:sp>
      <p:pic>
        <p:nvPicPr>
          <p:cNvPr id="279" name="Google Shape;279;p36"/>
          <p:cNvPicPr preferRelativeResize="0"/>
          <p:nvPr/>
        </p:nvPicPr>
        <p:blipFill>
          <a:blip r:embed="rId3">
            <a:alphaModFix/>
          </a:blip>
          <a:stretch>
            <a:fillRect/>
          </a:stretch>
        </p:blipFill>
        <p:spPr>
          <a:xfrm>
            <a:off x="7696200" y="57150"/>
            <a:ext cx="1380300" cy="1380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aphicFrame>
        <p:nvGraphicFramePr>
          <p:cNvPr id="284" name="Google Shape;284;p37"/>
          <p:cNvGraphicFramePr/>
          <p:nvPr/>
        </p:nvGraphicFramePr>
        <p:xfrm>
          <a:off x="90425" y="670943"/>
          <a:ext cx="3000000" cy="3000000"/>
        </p:xfrm>
        <a:graphic>
          <a:graphicData uri="http://schemas.openxmlformats.org/drawingml/2006/table">
            <a:tbl>
              <a:tblPr>
                <a:noFill/>
                <a:tableStyleId>{BA687999-5C74-4497-8B83-38D69EFA7380}</a:tableStyleId>
              </a:tblPr>
              <a:tblGrid>
                <a:gridCol w="930375"/>
                <a:gridCol w="930375"/>
                <a:gridCol w="930375"/>
                <a:gridCol w="930375"/>
                <a:gridCol w="930375"/>
                <a:gridCol w="930375"/>
                <a:gridCol w="930375"/>
              </a:tblGrid>
              <a:tr h="322225">
                <a:tc>
                  <a:txBody>
                    <a:bodyPr/>
                    <a:lstStyle/>
                    <a:p>
                      <a:pPr indent="0" lvl="0" marL="0" rtl="0" algn="ctr">
                        <a:lnSpc>
                          <a:spcPct val="115000"/>
                        </a:lnSpc>
                        <a:spcBef>
                          <a:spcPts val="0"/>
                        </a:spcBef>
                        <a:spcAft>
                          <a:spcPts val="0"/>
                        </a:spcAft>
                        <a:buNone/>
                      </a:pPr>
                      <a:r>
                        <a:rPr b="1" lang="en" sz="1800">
                          <a:solidFill>
                            <a:schemeClr val="dk1"/>
                          </a:solidFill>
                        </a:rPr>
                        <a:t>Link</a:t>
                      </a:r>
                      <a:endParaRPr b="1" sz="1800">
                        <a:solidFill>
                          <a:schemeClr val="dk1"/>
                        </a:solidFill>
                        <a:highlight>
                          <a:srgbClr val="000000"/>
                        </a:highlight>
                      </a:endParaRPr>
                    </a:p>
                  </a:txBody>
                  <a:tcPr marT="91425" marB="91425" marR="91425" marL="91425"/>
                </a:tc>
                <a:tc>
                  <a:txBody>
                    <a:bodyPr/>
                    <a:lstStyle/>
                    <a:p>
                      <a:pPr indent="0" lvl="0" marL="0" rtl="0" algn="ctr">
                        <a:lnSpc>
                          <a:spcPct val="115000"/>
                        </a:lnSpc>
                        <a:spcBef>
                          <a:spcPts val="0"/>
                        </a:spcBef>
                        <a:spcAft>
                          <a:spcPts val="0"/>
                        </a:spcAft>
                        <a:buNone/>
                      </a:pPr>
                      <a:r>
                        <a:rPr b="1" lang="en" sz="1800">
                          <a:solidFill>
                            <a:schemeClr val="dk1"/>
                          </a:solidFill>
                        </a:rPr>
                        <a:t>mass</a:t>
                      </a:r>
                      <a:endParaRPr b="1"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800">
                          <a:solidFill>
                            <a:schemeClr val="dk1"/>
                          </a:solidFill>
                        </a:rPr>
                        <a:t>radius</a:t>
                      </a:r>
                      <a:endParaRPr b="1"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800">
                          <a:solidFill>
                            <a:schemeClr val="dk1"/>
                          </a:solidFill>
                        </a:rPr>
                        <a:t>length</a:t>
                      </a:r>
                      <a:endParaRPr b="1"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800">
                          <a:solidFill>
                            <a:schemeClr val="dk1"/>
                          </a:solidFill>
                        </a:rPr>
                        <a:t>Ixx</a:t>
                      </a:r>
                      <a:endParaRPr b="1"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800">
                          <a:solidFill>
                            <a:schemeClr val="dk1"/>
                          </a:solidFill>
                        </a:rPr>
                        <a:t>Iyy</a:t>
                      </a:r>
                      <a:endParaRPr b="1"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800">
                          <a:solidFill>
                            <a:schemeClr val="dk1"/>
                          </a:solidFill>
                        </a:rPr>
                        <a:t>Izz</a:t>
                      </a:r>
                      <a:endParaRPr b="1" sz="1800">
                        <a:solidFill>
                          <a:schemeClr val="dk1"/>
                        </a:solidFill>
                      </a:endParaRPr>
                    </a:p>
                  </a:txBody>
                  <a:tcPr marT="91425" marB="91425" marR="91425" marL="91425"/>
                </a:tc>
              </a:tr>
              <a:tr h="322225">
                <a:tc>
                  <a:txBody>
                    <a:bodyPr/>
                    <a:lstStyle/>
                    <a:p>
                      <a:pPr indent="0" lvl="0" marL="0" rtl="0" algn="ctr">
                        <a:lnSpc>
                          <a:spcPct val="115000"/>
                        </a:lnSpc>
                        <a:spcBef>
                          <a:spcPts val="0"/>
                        </a:spcBef>
                        <a:spcAft>
                          <a:spcPts val="0"/>
                        </a:spcAft>
                        <a:buNone/>
                      </a:pPr>
                      <a:r>
                        <a:rPr lang="en" sz="1800">
                          <a:solidFill>
                            <a:schemeClr val="dk1"/>
                          </a:solidFill>
                        </a:rPr>
                        <a:t>1</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1.98</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0.75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0.178</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0.2837</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0.2837</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0.5569</a:t>
                      </a:r>
                      <a:endParaRPr sz="1800">
                        <a:solidFill>
                          <a:schemeClr val="dk1"/>
                        </a:solidFill>
                      </a:endParaRPr>
                    </a:p>
                  </a:txBody>
                  <a:tcPr marT="91425" marB="91425" marR="91425" marL="91425"/>
                </a:tc>
              </a:tr>
              <a:tr h="322225">
                <a:tc>
                  <a:txBody>
                    <a:bodyPr/>
                    <a:lstStyle/>
                    <a:p>
                      <a:pPr indent="0" lvl="0" marL="0" rtl="0" algn="ctr">
                        <a:lnSpc>
                          <a:spcPct val="115000"/>
                        </a:lnSpc>
                        <a:spcBef>
                          <a:spcPts val="0"/>
                        </a:spcBef>
                        <a:spcAft>
                          <a:spcPts val="0"/>
                        </a:spcAft>
                        <a:buNone/>
                      </a:pPr>
                      <a:r>
                        <a:rPr lang="en" sz="1800">
                          <a:solidFill>
                            <a:schemeClr val="dk1"/>
                          </a:solidFill>
                        </a:rPr>
                        <a:t>2</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3.4445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0.75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0.244</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0.5015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0.5015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0.9689</a:t>
                      </a:r>
                      <a:endParaRPr sz="1800">
                        <a:solidFill>
                          <a:schemeClr val="dk1"/>
                        </a:solidFill>
                      </a:endParaRPr>
                    </a:p>
                  </a:txBody>
                  <a:tcPr marT="91425" marB="91425" marR="91425" marL="91425"/>
                </a:tc>
              </a:tr>
              <a:tr h="322225">
                <a:tc>
                  <a:txBody>
                    <a:bodyPr/>
                    <a:lstStyle/>
                    <a:p>
                      <a:pPr indent="0" lvl="0" marL="0" rtl="0" algn="ctr">
                        <a:lnSpc>
                          <a:spcPct val="115000"/>
                        </a:lnSpc>
                        <a:spcBef>
                          <a:spcPts val="0"/>
                        </a:spcBef>
                        <a:spcAft>
                          <a:spcPts val="0"/>
                        </a:spcAft>
                        <a:buNone/>
                      </a:pPr>
                      <a:r>
                        <a:rPr lang="en" sz="1800">
                          <a:solidFill>
                            <a:schemeClr val="dk1"/>
                          </a:solidFill>
                        </a:rPr>
                        <a:t>3</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1.437</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0.75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0.213</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0.2075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0.2075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0.2075</a:t>
                      </a:r>
                      <a:endParaRPr sz="1800">
                        <a:solidFill>
                          <a:schemeClr val="dk1"/>
                        </a:solidFill>
                      </a:endParaRPr>
                    </a:p>
                  </a:txBody>
                  <a:tcPr marT="91425" marB="91425" marR="91425" marL="91425"/>
                </a:tc>
              </a:tr>
              <a:tr h="322225">
                <a:tc>
                  <a:txBody>
                    <a:bodyPr/>
                    <a:lstStyle/>
                    <a:p>
                      <a:pPr indent="0" lvl="0" marL="0" rtl="0" algn="ctr">
                        <a:lnSpc>
                          <a:spcPct val="115000"/>
                        </a:lnSpc>
                        <a:spcBef>
                          <a:spcPts val="0"/>
                        </a:spcBef>
                        <a:spcAft>
                          <a:spcPts val="0"/>
                        </a:spcAft>
                        <a:buNone/>
                      </a:pPr>
                      <a:r>
                        <a:rPr lang="en" sz="1800">
                          <a:solidFill>
                            <a:schemeClr val="dk1"/>
                          </a:solidFill>
                        </a:rPr>
                        <a:t>4</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0.871</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0.75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0.12</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0.1235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0.1235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0.1235</a:t>
                      </a:r>
                      <a:endParaRPr sz="1800">
                        <a:solidFill>
                          <a:schemeClr val="dk1"/>
                        </a:solidFill>
                      </a:endParaRPr>
                    </a:p>
                  </a:txBody>
                  <a:tcPr marT="91425" marB="91425" marR="91425" marL="91425"/>
                </a:tc>
              </a:tr>
              <a:tr h="322225">
                <a:tc>
                  <a:txBody>
                    <a:bodyPr/>
                    <a:lstStyle/>
                    <a:p>
                      <a:pPr indent="0" lvl="0" marL="0" rtl="0" algn="ctr">
                        <a:lnSpc>
                          <a:spcPct val="115000"/>
                        </a:lnSpc>
                        <a:spcBef>
                          <a:spcPts val="0"/>
                        </a:spcBef>
                        <a:spcAft>
                          <a:spcPts val="0"/>
                        </a:spcAft>
                        <a:buNone/>
                      </a:pPr>
                      <a:r>
                        <a:rPr lang="en" sz="1800">
                          <a:solidFill>
                            <a:schemeClr val="dk1"/>
                          </a:solidFill>
                        </a:rPr>
                        <a:t>5</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0.805</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0.75</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0.12</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dk1"/>
                          </a:solidFill>
                        </a:rPr>
                        <a:t>0.1145</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0.1145</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0.1142</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322225">
                <a:tc>
                  <a:txBody>
                    <a:bodyPr/>
                    <a:lstStyle/>
                    <a:p>
                      <a:pPr indent="0" lvl="0" marL="0" rtl="0" algn="ctr">
                        <a:lnSpc>
                          <a:spcPct val="115000"/>
                        </a:lnSpc>
                        <a:spcBef>
                          <a:spcPts val="0"/>
                        </a:spcBef>
                        <a:spcAft>
                          <a:spcPts val="0"/>
                        </a:spcAft>
                        <a:buNone/>
                      </a:pPr>
                      <a:r>
                        <a:rPr lang="en" sz="1800">
                          <a:solidFill>
                            <a:schemeClr val="dk1"/>
                          </a:solidFill>
                        </a:rPr>
                        <a:t>6</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0.261</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0.32</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0.042</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0.0067</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0.0067</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0.0067</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85" name="Google Shape;285;p37"/>
          <p:cNvSpPr txBox="1"/>
          <p:nvPr>
            <p:ph type="title"/>
          </p:nvPr>
        </p:nvSpPr>
        <p:spPr>
          <a:xfrm>
            <a:off x="15859"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Inertial </a:t>
            </a:r>
            <a:r>
              <a:rPr lang="en"/>
              <a:t>Parameters of the Bot:</a:t>
            </a:r>
            <a:endParaRPr/>
          </a:p>
        </p:txBody>
      </p:sp>
      <p:sp>
        <p:nvSpPr>
          <p:cNvPr id="286" name="Google Shape;286;p37"/>
          <p:cNvSpPr txBox="1"/>
          <p:nvPr/>
        </p:nvSpPr>
        <p:spPr>
          <a:xfrm>
            <a:off x="6528475" y="1818100"/>
            <a:ext cx="2400300" cy="37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Table: </a:t>
            </a:r>
            <a:r>
              <a:rPr lang="en">
                <a:latin typeface="Roboto"/>
                <a:ea typeface="Roboto"/>
                <a:cs typeface="Roboto"/>
                <a:sym typeface="Roboto"/>
              </a:rPr>
              <a:t>Inertial parameters for all rotating links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Units: </a:t>
            </a:r>
            <a:r>
              <a:rPr lang="en">
                <a:latin typeface="Roboto"/>
                <a:ea typeface="Roboto"/>
                <a:cs typeface="Roboto"/>
                <a:sym typeface="Roboto"/>
              </a:rPr>
              <a:t>Length in metres; </a:t>
            </a:r>
            <a:endParaRPr>
              <a:latin typeface="Roboto"/>
              <a:ea typeface="Roboto"/>
              <a:cs typeface="Roboto"/>
              <a:sym typeface="Roboto"/>
            </a:endParaRPr>
          </a:p>
          <a:p>
            <a:pPr indent="0" lvl="0" marL="0" rtl="0" algn="r">
              <a:spcBef>
                <a:spcPts val="0"/>
              </a:spcBef>
              <a:spcAft>
                <a:spcPts val="0"/>
              </a:spcAft>
              <a:buNone/>
            </a:pPr>
            <a:r>
              <a:rPr lang="en">
                <a:latin typeface="Roboto"/>
                <a:ea typeface="Roboto"/>
                <a:cs typeface="Roboto"/>
                <a:sym typeface="Roboto"/>
              </a:rPr>
              <a:t>mass in kgs;</a:t>
            </a:r>
            <a:endParaRPr>
              <a:latin typeface="Roboto"/>
              <a:ea typeface="Roboto"/>
              <a:cs typeface="Roboto"/>
              <a:sym typeface="Roboto"/>
            </a:endParaRPr>
          </a:p>
          <a:p>
            <a:pPr indent="0" lvl="0" marL="0" rtl="0" algn="r">
              <a:spcBef>
                <a:spcPts val="0"/>
              </a:spcBef>
              <a:spcAft>
                <a:spcPts val="0"/>
              </a:spcAft>
              <a:buNone/>
            </a:pPr>
            <a:r>
              <a:rPr lang="en">
                <a:latin typeface="Roboto"/>
                <a:ea typeface="Roboto"/>
                <a:cs typeface="Roboto"/>
                <a:sym typeface="Roboto"/>
              </a:rPr>
              <a:t>radius in metres; Ixx,Iyy,Izz(inertias) in kg-m^2</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87" name="Google Shape;287;p37"/>
          <p:cNvSpPr txBox="1"/>
          <p:nvPr/>
        </p:nvSpPr>
        <p:spPr>
          <a:xfrm>
            <a:off x="90425" y="4249425"/>
            <a:ext cx="6258600" cy="572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Roboto"/>
              <a:buChar char="●"/>
            </a:pPr>
            <a:r>
              <a:rPr i="1" lang="en" sz="1500">
                <a:latin typeface="Roboto"/>
                <a:ea typeface="Roboto"/>
                <a:cs typeface="Roboto"/>
                <a:sym typeface="Roboto"/>
              </a:rPr>
              <a:t>Maximum Payload : 3Kgs</a:t>
            </a:r>
            <a:endParaRPr i="1" sz="1500">
              <a:latin typeface="Roboto"/>
              <a:ea typeface="Roboto"/>
              <a:cs typeface="Roboto"/>
              <a:sym typeface="Roboto"/>
            </a:endParaRPr>
          </a:p>
          <a:p>
            <a:pPr indent="-323850" lvl="0" marL="457200" rtl="0" algn="l">
              <a:spcBef>
                <a:spcPts val="0"/>
              </a:spcBef>
              <a:spcAft>
                <a:spcPts val="0"/>
              </a:spcAft>
              <a:buSzPts val="1500"/>
              <a:buFont typeface="Roboto"/>
              <a:buChar char="●"/>
            </a:pPr>
            <a:r>
              <a:rPr i="1" lang="en" sz="1500">
                <a:latin typeface="Roboto"/>
                <a:ea typeface="Roboto"/>
                <a:cs typeface="Roboto"/>
                <a:sym typeface="Roboto"/>
              </a:rPr>
              <a:t>Maximum Torque: 2 Nm to 330 Nm (varies from joint to joint)</a:t>
            </a:r>
            <a:endParaRPr i="1" sz="1500">
              <a:latin typeface="Roboto"/>
              <a:ea typeface="Roboto"/>
              <a:cs typeface="Roboto"/>
              <a:sym typeface="Roboto"/>
            </a:endParaRPr>
          </a:p>
        </p:txBody>
      </p:sp>
      <p:pic>
        <p:nvPicPr>
          <p:cNvPr id="288" name="Google Shape;288;p37"/>
          <p:cNvPicPr preferRelativeResize="0"/>
          <p:nvPr/>
        </p:nvPicPr>
        <p:blipFill>
          <a:blip r:embed="rId3">
            <a:alphaModFix/>
          </a:blip>
          <a:stretch>
            <a:fillRect/>
          </a:stretch>
        </p:blipFill>
        <p:spPr>
          <a:xfrm>
            <a:off x="6946804" y="76200"/>
            <a:ext cx="2125300" cy="2106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8"/>
          <p:cNvSpPr txBox="1"/>
          <p:nvPr>
            <p:ph type="title"/>
          </p:nvPr>
        </p:nvSpPr>
        <p:spPr>
          <a:xfrm>
            <a:off x="831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94" name="Google Shape;294;p38"/>
          <p:cNvSpPr txBox="1"/>
          <p:nvPr>
            <p:ph idx="1" type="body"/>
          </p:nvPr>
        </p:nvSpPr>
        <p:spPr>
          <a:xfrm>
            <a:off x="159300" y="713000"/>
            <a:ext cx="8520600" cy="171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u="sng">
                <a:solidFill>
                  <a:schemeClr val="hlink"/>
                </a:solidFill>
                <a:latin typeface="Arial"/>
                <a:ea typeface="Arial"/>
                <a:cs typeface="Arial"/>
                <a:sym typeface="Arial"/>
                <a:hlinkClick r:id="rId3"/>
              </a:rPr>
              <a:t>Universal Robots - Parameters for calculations of kinematics and dynamics (universal-robots.com)</a:t>
            </a:r>
            <a:endParaRPr sz="1400"/>
          </a:p>
          <a:p>
            <a:pPr indent="-317500" lvl="0" marL="457200" rtl="0" algn="l">
              <a:spcBef>
                <a:spcPts val="0"/>
              </a:spcBef>
              <a:spcAft>
                <a:spcPts val="0"/>
              </a:spcAft>
              <a:buSzPts val="1400"/>
              <a:buChar char="●"/>
            </a:pPr>
            <a:r>
              <a:rPr lang="en" sz="1400" u="sng">
                <a:solidFill>
                  <a:schemeClr val="hlink"/>
                </a:solidFill>
                <a:latin typeface="Arial"/>
                <a:ea typeface="Arial"/>
                <a:cs typeface="Arial"/>
                <a:sym typeface="Arial"/>
                <a:hlinkClick r:id="rId4"/>
              </a:rPr>
              <a:t>universal_robot/ur3e.urdf.xacro at kinetic-devel · ros-industrial/universal_robot (github.com)</a:t>
            </a:r>
            <a:endParaRPr sz="1400"/>
          </a:p>
          <a:p>
            <a:pPr indent="-317500" lvl="0" marL="457200" rtl="0" algn="l">
              <a:spcBef>
                <a:spcPts val="0"/>
              </a:spcBef>
              <a:spcAft>
                <a:spcPts val="0"/>
              </a:spcAft>
              <a:buSzPts val="1400"/>
              <a:buChar char="●"/>
            </a:pPr>
            <a:r>
              <a:rPr lang="en" sz="1400" u="sng">
                <a:solidFill>
                  <a:schemeClr val="hlink"/>
                </a:solidFill>
                <a:latin typeface="Arial"/>
                <a:ea typeface="Arial"/>
                <a:cs typeface="Arial"/>
                <a:sym typeface="Arial"/>
                <a:hlinkClick r:id="rId5"/>
              </a:rPr>
              <a:t>ALANDR-report.pdf (illinois.edu)</a:t>
            </a:r>
            <a:endParaRPr sz="1400"/>
          </a:p>
          <a:p>
            <a:pPr indent="-317500" lvl="0" marL="457200" rtl="0" algn="l">
              <a:spcBef>
                <a:spcPts val="0"/>
              </a:spcBef>
              <a:spcAft>
                <a:spcPts val="0"/>
              </a:spcAft>
              <a:buSzPts val="1400"/>
              <a:buChar char="●"/>
            </a:pPr>
            <a:r>
              <a:rPr lang="en" sz="1100" u="sng">
                <a:solidFill>
                  <a:schemeClr val="hlink"/>
                </a:solidFill>
                <a:latin typeface="Arial"/>
                <a:ea typeface="Arial"/>
                <a:cs typeface="Arial"/>
                <a:sym typeface="Arial"/>
                <a:hlinkClick r:id="rId6"/>
              </a:rPr>
              <a:t>kutzer/URToolbox - File Exchange - MATLAB Central (mathworks.com)</a:t>
            </a:r>
            <a:endParaRPr sz="1400"/>
          </a:p>
          <a:p>
            <a:pPr indent="-317500" lvl="0" marL="457200" rtl="0" algn="l">
              <a:spcBef>
                <a:spcPts val="0"/>
              </a:spcBef>
              <a:spcAft>
                <a:spcPts val="0"/>
              </a:spcAft>
              <a:buSzPts val="1400"/>
              <a:buChar char="●"/>
            </a:pPr>
            <a:r>
              <a:rPr lang="en" sz="1400" u="sng">
                <a:solidFill>
                  <a:schemeClr val="hlink"/>
                </a:solidFill>
                <a:hlinkClick r:id="rId7"/>
              </a:rPr>
              <a:t>https://in.mathworks.com/help/robotics/ref/inversekinematics-system-object.html</a:t>
            </a:r>
            <a:endParaRPr sz="1400"/>
          </a:p>
          <a:p>
            <a:pPr indent="-317500" lvl="0" marL="457200" rtl="0" algn="l">
              <a:spcBef>
                <a:spcPts val="0"/>
              </a:spcBef>
              <a:spcAft>
                <a:spcPts val="0"/>
              </a:spcAft>
              <a:buSzPts val="1400"/>
              <a:buChar char="●"/>
            </a:pPr>
            <a:r>
              <a:rPr lang="en" sz="1400" u="sng">
                <a:solidFill>
                  <a:schemeClr val="hlink"/>
                </a:solidFill>
                <a:hlinkClick r:id="rId8"/>
              </a:rPr>
              <a:t>https://in.mathworks.com/help/robotics/ref/rigidbodytree.html</a:t>
            </a:r>
            <a:endParaRPr sz="1400"/>
          </a:p>
        </p:txBody>
      </p:sp>
      <p:sp>
        <p:nvSpPr>
          <p:cNvPr id="295" name="Google Shape;295;p38"/>
          <p:cNvSpPr txBox="1"/>
          <p:nvPr>
            <p:ph type="title"/>
          </p:nvPr>
        </p:nvSpPr>
        <p:spPr>
          <a:xfrm>
            <a:off x="83100" y="25769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Codes for Testing and Simulation :</a:t>
            </a:r>
            <a:endParaRPr sz="2600"/>
          </a:p>
        </p:txBody>
      </p:sp>
      <p:sp>
        <p:nvSpPr>
          <p:cNvPr id="296" name="Google Shape;296;p38"/>
          <p:cNvSpPr txBox="1"/>
          <p:nvPr>
            <p:ph idx="1" type="body"/>
          </p:nvPr>
        </p:nvSpPr>
        <p:spPr>
          <a:xfrm>
            <a:off x="159300" y="3108500"/>
            <a:ext cx="8520600" cy="151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u="sng">
                <a:solidFill>
                  <a:schemeClr val="hlink"/>
                </a:solidFill>
                <a:latin typeface="Arial"/>
                <a:ea typeface="Arial"/>
                <a:cs typeface="Arial"/>
                <a:sym typeface="Arial"/>
                <a:hlinkClick r:id="rId9"/>
              </a:rPr>
              <a:t>Universal Robots - Parameters for calculations of kinematics</a:t>
            </a:r>
            <a:endParaRPr sz="1400"/>
          </a:p>
          <a:p>
            <a:pPr indent="-317500" lvl="0" marL="457200" rtl="0" algn="l">
              <a:spcBef>
                <a:spcPts val="0"/>
              </a:spcBef>
              <a:spcAft>
                <a:spcPts val="0"/>
              </a:spcAft>
              <a:buSzPts val="1400"/>
              <a:buChar char="●"/>
            </a:pPr>
            <a:r>
              <a:rPr lang="en" sz="1400" u="sng">
                <a:solidFill>
                  <a:schemeClr val="hlink"/>
                </a:solidFill>
                <a:hlinkClick r:id="rId10"/>
              </a:rPr>
              <a:t>Youtube Playlist</a:t>
            </a:r>
            <a:endParaRPr sz="1400"/>
          </a:p>
          <a:p>
            <a:pPr indent="-317500" lvl="0" marL="457200" rtl="0" algn="l">
              <a:spcBef>
                <a:spcPts val="0"/>
              </a:spcBef>
              <a:spcAft>
                <a:spcPts val="0"/>
              </a:spcAft>
              <a:buSzPts val="1400"/>
              <a:buChar char="●"/>
            </a:pPr>
            <a:r>
              <a:rPr lang="en" sz="1400" u="sng">
                <a:solidFill>
                  <a:schemeClr val="hlink"/>
                </a:solidFill>
                <a:hlinkClick r:id="rId11"/>
              </a:rPr>
              <a:t>Github Link for codes and Simulation</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Platform : Webots</a:t>
            </a:r>
            <a:endParaRPr/>
          </a:p>
        </p:txBody>
      </p:sp>
      <p:sp>
        <p:nvSpPr>
          <p:cNvPr id="98" name="Google Shape;98;p15"/>
          <p:cNvSpPr txBox="1"/>
          <p:nvPr>
            <p:ph idx="1" type="body"/>
          </p:nvPr>
        </p:nvSpPr>
        <p:spPr>
          <a:xfrm>
            <a:off x="311700" y="128476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Char char="●"/>
            </a:pPr>
            <a:r>
              <a:rPr lang="en">
                <a:solidFill>
                  <a:srgbClr val="222222"/>
                </a:solidFill>
              </a:rPr>
              <a:t>Webots is a free and open-source 3D robot simulator used in industry, education and research developed by cyber robotics.</a:t>
            </a:r>
            <a:endParaRPr>
              <a:solidFill>
                <a:srgbClr val="222222"/>
              </a:solidFill>
            </a:endParaRPr>
          </a:p>
          <a:p>
            <a:pPr indent="-342900" lvl="0" marL="457200" rtl="0" algn="l">
              <a:spcBef>
                <a:spcPts val="0"/>
              </a:spcBef>
              <a:spcAft>
                <a:spcPts val="0"/>
              </a:spcAft>
              <a:buClr>
                <a:srgbClr val="222222"/>
              </a:buClr>
              <a:buSzPts val="1800"/>
              <a:buChar char="●"/>
            </a:pPr>
            <a:r>
              <a:rPr lang="en">
                <a:solidFill>
                  <a:srgbClr val="222222"/>
                </a:solidFill>
              </a:rPr>
              <a:t>Operating system : Windows/ Ubuntu/ MacOS</a:t>
            </a:r>
            <a:endParaRPr>
              <a:solidFill>
                <a:srgbClr val="222222"/>
              </a:solidFill>
            </a:endParaRPr>
          </a:p>
          <a:p>
            <a:pPr indent="-342900" lvl="0" marL="457200" rtl="0" algn="l">
              <a:spcBef>
                <a:spcPts val="0"/>
              </a:spcBef>
              <a:spcAft>
                <a:spcPts val="0"/>
              </a:spcAft>
              <a:buClr>
                <a:srgbClr val="222222"/>
              </a:buClr>
              <a:buSzPts val="1800"/>
              <a:buChar char="●"/>
            </a:pPr>
            <a:r>
              <a:rPr lang="en">
                <a:solidFill>
                  <a:srgbClr val="222222"/>
                </a:solidFill>
              </a:rPr>
              <a:t>programming languages: C , C++, python, MATLAB</a:t>
            </a:r>
            <a:endParaRPr>
              <a:solidFill>
                <a:srgbClr val="222222"/>
              </a:solidFill>
            </a:endParaRPr>
          </a:p>
          <a:p>
            <a:pPr indent="-342900" lvl="0" marL="457200" rtl="0" algn="l">
              <a:spcBef>
                <a:spcPts val="0"/>
              </a:spcBef>
              <a:spcAft>
                <a:spcPts val="0"/>
              </a:spcAft>
              <a:buClr>
                <a:srgbClr val="222222"/>
              </a:buClr>
              <a:buSzPts val="1800"/>
              <a:buChar char="●"/>
            </a:pPr>
            <a:r>
              <a:rPr lang="en">
                <a:solidFill>
                  <a:srgbClr val="222222"/>
                </a:solidFill>
              </a:rPr>
              <a:t>Physics Engine : ODE( Open Dynamics Engine)</a:t>
            </a:r>
            <a:endParaRPr>
              <a:solidFill>
                <a:srgbClr val="222222"/>
              </a:solidFill>
            </a:endParaRPr>
          </a:p>
          <a:p>
            <a:pPr indent="-342900" lvl="0" marL="457200" rtl="0" algn="l">
              <a:spcBef>
                <a:spcPts val="0"/>
              </a:spcBef>
              <a:spcAft>
                <a:spcPts val="0"/>
              </a:spcAft>
              <a:buClr>
                <a:srgbClr val="222222"/>
              </a:buClr>
              <a:buSzPts val="1800"/>
              <a:buChar char="●"/>
            </a:pPr>
            <a:r>
              <a:rPr lang="en">
                <a:solidFill>
                  <a:srgbClr val="222222"/>
                </a:solidFill>
              </a:rPr>
              <a:t>Download link: </a:t>
            </a:r>
            <a:r>
              <a:rPr lang="en" u="sng">
                <a:solidFill>
                  <a:schemeClr val="hlink"/>
                </a:solidFill>
                <a:hlinkClick r:id="rId3"/>
              </a:rPr>
              <a:t>https://www.cyberbotics.com/</a:t>
            </a:r>
            <a:r>
              <a:rPr lang="en">
                <a:solidFill>
                  <a:srgbClr val="222222"/>
                </a:solidFill>
              </a:rPr>
              <a:t> </a:t>
            </a:r>
            <a:endParaRPr>
              <a:solidFill>
                <a:srgbClr val="222222"/>
              </a:solidFill>
            </a:endParaRPr>
          </a:p>
          <a:p>
            <a:pPr indent="-342900" lvl="0" marL="457200" rtl="0" algn="l">
              <a:spcBef>
                <a:spcPts val="0"/>
              </a:spcBef>
              <a:spcAft>
                <a:spcPts val="0"/>
              </a:spcAft>
              <a:buClr>
                <a:srgbClr val="222222"/>
              </a:buClr>
              <a:buSzPts val="1800"/>
              <a:buChar char="●"/>
            </a:pPr>
            <a:r>
              <a:rPr lang="en">
                <a:solidFill>
                  <a:srgbClr val="222222"/>
                </a:solidFill>
              </a:rPr>
              <a:t>Git link: </a:t>
            </a:r>
            <a:r>
              <a:rPr lang="en" u="sng">
                <a:solidFill>
                  <a:schemeClr val="hlink"/>
                </a:solidFill>
                <a:hlinkClick r:id="rId4"/>
              </a:rPr>
              <a:t>https://github.com/cyberbotics/webots</a:t>
            </a:r>
            <a:r>
              <a:rPr lang="en">
                <a:solidFill>
                  <a:srgbClr val="222222"/>
                </a:solidFill>
              </a:rPr>
              <a:t> </a:t>
            </a:r>
            <a:endParaRPr>
              <a:solidFill>
                <a:srgbClr val="222222"/>
              </a:solidFill>
            </a:endParaRPr>
          </a:p>
        </p:txBody>
      </p:sp>
      <p:pic>
        <p:nvPicPr>
          <p:cNvPr id="99" name="Google Shape;99;p15"/>
          <p:cNvPicPr preferRelativeResize="0"/>
          <p:nvPr/>
        </p:nvPicPr>
        <p:blipFill rotWithShape="1">
          <a:blip r:embed="rId5">
            <a:alphaModFix/>
          </a:blip>
          <a:srcRect b="23530" l="62099" r="4270" t="20790"/>
          <a:stretch/>
        </p:blipFill>
        <p:spPr>
          <a:xfrm>
            <a:off x="7234275" y="10100"/>
            <a:ext cx="1227269" cy="1142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 </a:t>
            </a:r>
            <a:r>
              <a:rPr lang="en" sz="3250">
                <a:solidFill>
                  <a:srgbClr val="201F1E"/>
                </a:solidFill>
                <a:highlight>
                  <a:srgbClr val="FFFFFF"/>
                </a:highlight>
                <a:latin typeface="Roboto"/>
                <a:ea typeface="Roboto"/>
                <a:cs typeface="Roboto"/>
                <a:sym typeface="Roboto"/>
              </a:rPr>
              <a:t>Why webots?</a:t>
            </a:r>
            <a:endParaRPr sz="4900"/>
          </a:p>
        </p:txBody>
      </p:sp>
      <p:sp>
        <p:nvSpPr>
          <p:cNvPr id="105" name="Google Shape;105;p16"/>
          <p:cNvSpPr txBox="1"/>
          <p:nvPr>
            <p:ph idx="1" type="body"/>
          </p:nvPr>
        </p:nvSpPr>
        <p:spPr>
          <a:xfrm>
            <a:off x="311700" y="1229875"/>
            <a:ext cx="8520600" cy="3339000"/>
          </a:xfrm>
          <a:prstGeom prst="rect">
            <a:avLst/>
          </a:prstGeom>
          <a:noFill/>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It is comp</a:t>
            </a:r>
            <a:r>
              <a:rPr lang="en"/>
              <a:t>utable with multiple OS</a:t>
            </a:r>
            <a:endParaRPr/>
          </a:p>
          <a:p>
            <a:pPr indent="-342900" lvl="0" marL="457200" rtl="0" algn="l">
              <a:spcBef>
                <a:spcPts val="0"/>
              </a:spcBef>
              <a:spcAft>
                <a:spcPts val="0"/>
              </a:spcAft>
              <a:buSzPts val="1800"/>
              <a:buAutoNum type="arabicPeriod"/>
            </a:pPr>
            <a:r>
              <a:rPr lang="en"/>
              <a:t>It supports different programming languages like C, C++, Python, etc</a:t>
            </a:r>
            <a:endParaRPr/>
          </a:p>
          <a:p>
            <a:pPr indent="-342900" lvl="0" marL="457200" rtl="0" algn="l">
              <a:spcBef>
                <a:spcPts val="0"/>
              </a:spcBef>
              <a:spcAft>
                <a:spcPts val="0"/>
              </a:spcAft>
              <a:buSzPts val="1800"/>
              <a:buAutoNum type="arabicPeriod"/>
            </a:pPr>
            <a:r>
              <a:rPr lang="en"/>
              <a:t>It has a very good user-system interface.</a:t>
            </a:r>
            <a:endParaRPr/>
          </a:p>
          <a:p>
            <a:pPr indent="-342900" lvl="0" marL="457200" rtl="0" algn="l">
              <a:spcBef>
                <a:spcPts val="0"/>
              </a:spcBef>
              <a:spcAft>
                <a:spcPts val="0"/>
              </a:spcAft>
              <a:buSzPts val="1800"/>
              <a:buAutoNum type="arabicPeriod"/>
            </a:pPr>
            <a:r>
              <a:rPr lang="en"/>
              <a:t>It provides the users a variety of models which are very close to real life scenarios.</a:t>
            </a:r>
            <a:endParaRPr/>
          </a:p>
          <a:p>
            <a:pPr indent="-342900" lvl="0" marL="457200" rtl="0" algn="l">
              <a:spcBef>
                <a:spcPts val="0"/>
              </a:spcBef>
              <a:spcAft>
                <a:spcPts val="0"/>
              </a:spcAft>
              <a:buSzPts val="1800"/>
              <a:buAutoNum type="arabicPeriod"/>
            </a:pPr>
            <a:r>
              <a:rPr lang="en"/>
              <a:t>It has ODE as Physics engine that provides an good estimate of certain physical systems (rigid and soft body dynamics) .</a:t>
            </a:r>
            <a:endParaRPr/>
          </a:p>
          <a:p>
            <a:pPr indent="-342900" lvl="0" marL="457200" rtl="0" algn="l">
              <a:spcBef>
                <a:spcPts val="0"/>
              </a:spcBef>
              <a:spcAft>
                <a:spcPts val="0"/>
              </a:spcAft>
              <a:buSzPts val="1800"/>
              <a:buAutoNum type="arabicPeriod"/>
            </a:pPr>
            <a:r>
              <a:rPr lang="en"/>
              <a:t>We can have several simulated robots in the same world (platform) using several instances of the same controller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Structure of webots:</a:t>
            </a:r>
            <a:endParaRPr/>
          </a:p>
        </p:txBody>
      </p:sp>
      <p:sp>
        <p:nvSpPr>
          <p:cNvPr id="111" name="Google Shape;111;p17"/>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create a project/simulation in the  webots it primarily contains 4 directories which determine the project:</a:t>
            </a:r>
            <a:endParaRPr/>
          </a:p>
          <a:p>
            <a:pPr indent="-342900" lvl="0" marL="457200" rtl="0" algn="l">
              <a:spcBef>
                <a:spcPts val="1600"/>
              </a:spcBef>
              <a:spcAft>
                <a:spcPts val="0"/>
              </a:spcAft>
              <a:buSzPts val="1800"/>
              <a:buAutoNum type="arabicPeriod"/>
            </a:pPr>
            <a:r>
              <a:rPr b="1" lang="en" u="sng"/>
              <a:t>Protos: </a:t>
            </a:r>
            <a:r>
              <a:rPr lang="en"/>
              <a:t>This directory contains the .proto files. Proto files are basically the representation of the robots in the simulator.</a:t>
            </a:r>
            <a:endParaRPr/>
          </a:p>
          <a:p>
            <a:pPr indent="-342900" lvl="0" marL="457200" rtl="0" algn="l">
              <a:spcBef>
                <a:spcPts val="0"/>
              </a:spcBef>
              <a:spcAft>
                <a:spcPts val="0"/>
              </a:spcAft>
              <a:buSzPts val="1800"/>
              <a:buAutoNum type="arabicPeriod"/>
            </a:pPr>
            <a:r>
              <a:rPr b="1" lang="en" u="sng"/>
              <a:t>Worlds: </a:t>
            </a:r>
            <a:r>
              <a:rPr lang="en"/>
              <a:t>This directory contains .wbt files which are representing the simulated environment. </a:t>
            </a:r>
            <a:endParaRPr/>
          </a:p>
          <a:p>
            <a:pPr indent="-342900" lvl="0" marL="457200" rtl="0" algn="l">
              <a:spcBef>
                <a:spcPts val="0"/>
              </a:spcBef>
              <a:spcAft>
                <a:spcPts val="0"/>
              </a:spcAft>
              <a:buSzPts val="1800"/>
              <a:buAutoNum type="arabicPeriod"/>
            </a:pPr>
            <a:r>
              <a:rPr b="1" lang="en" u="sng"/>
              <a:t>Libraries:</a:t>
            </a:r>
            <a:r>
              <a:rPr lang="en"/>
              <a:t> This contains necessary include files for the project.</a:t>
            </a:r>
            <a:endParaRPr/>
          </a:p>
          <a:p>
            <a:pPr indent="-342900" lvl="0" marL="457200" rtl="0" algn="l">
              <a:spcBef>
                <a:spcPts val="0"/>
              </a:spcBef>
              <a:spcAft>
                <a:spcPts val="0"/>
              </a:spcAft>
              <a:buSzPts val="1800"/>
              <a:buAutoNum type="arabicPeriod"/>
            </a:pPr>
            <a:r>
              <a:rPr b="1" lang="en" u="sng"/>
              <a:t>Controllers:</a:t>
            </a:r>
            <a:r>
              <a:rPr lang="en"/>
              <a:t> This directory contains the controller file for the robot written in desired programming language. The controller files are the key part of the project which helps in spawning the robot and analysis the sensors in the environment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0" y="127261"/>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CAD Model of </a:t>
            </a:r>
            <a:r>
              <a:rPr lang="en"/>
              <a:t>Robot and Gripper</a:t>
            </a:r>
            <a:endParaRPr/>
          </a:p>
        </p:txBody>
      </p:sp>
      <p:pic>
        <p:nvPicPr>
          <p:cNvPr id="117" name="Google Shape;117;p18"/>
          <p:cNvPicPr preferRelativeResize="0"/>
          <p:nvPr/>
        </p:nvPicPr>
        <p:blipFill>
          <a:blip r:embed="rId3">
            <a:alphaModFix/>
          </a:blip>
          <a:stretch>
            <a:fillRect/>
          </a:stretch>
        </p:blipFill>
        <p:spPr>
          <a:xfrm>
            <a:off x="1039375" y="830766"/>
            <a:ext cx="2804269" cy="2623925"/>
          </a:xfrm>
          <a:prstGeom prst="rect">
            <a:avLst/>
          </a:prstGeom>
          <a:noFill/>
          <a:ln>
            <a:noFill/>
          </a:ln>
        </p:spPr>
      </p:pic>
      <p:pic>
        <p:nvPicPr>
          <p:cNvPr id="118" name="Google Shape;118;p18"/>
          <p:cNvPicPr preferRelativeResize="0"/>
          <p:nvPr/>
        </p:nvPicPr>
        <p:blipFill rotWithShape="1">
          <a:blip r:embed="rId4">
            <a:alphaModFix/>
          </a:blip>
          <a:srcRect b="0" l="5253" r="5253" t="0"/>
          <a:stretch/>
        </p:blipFill>
        <p:spPr>
          <a:xfrm>
            <a:off x="4232427" y="1186453"/>
            <a:ext cx="2761925" cy="2770575"/>
          </a:xfrm>
          <a:prstGeom prst="rect">
            <a:avLst/>
          </a:prstGeom>
          <a:noFill/>
          <a:ln>
            <a:noFill/>
          </a:ln>
        </p:spPr>
      </p:pic>
      <p:sp>
        <p:nvSpPr>
          <p:cNvPr id="119" name="Google Shape;119;p18"/>
          <p:cNvSpPr txBox="1"/>
          <p:nvPr/>
        </p:nvSpPr>
        <p:spPr>
          <a:xfrm>
            <a:off x="477225" y="3337025"/>
            <a:ext cx="4641900" cy="49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rPr>
              <a:t>         </a:t>
            </a:r>
            <a:r>
              <a:rPr b="1" lang="en" sz="1800">
                <a:solidFill>
                  <a:schemeClr val="dk1"/>
                </a:solidFill>
              </a:rPr>
              <a:t>UR-3E Manipulator</a:t>
            </a:r>
            <a:r>
              <a:rPr b="1" lang="en" sz="1800">
                <a:solidFill>
                  <a:schemeClr val="dk1"/>
                </a:solidFill>
              </a:rPr>
              <a:t> 		             </a:t>
            </a:r>
            <a:endParaRPr b="1" sz="1800">
              <a:solidFill>
                <a:schemeClr val="dk1"/>
              </a:solidFill>
            </a:endParaRPr>
          </a:p>
        </p:txBody>
      </p:sp>
      <p:sp>
        <p:nvSpPr>
          <p:cNvPr id="120" name="Google Shape;120;p18"/>
          <p:cNvSpPr txBox="1"/>
          <p:nvPr/>
        </p:nvSpPr>
        <p:spPr>
          <a:xfrm>
            <a:off x="4803846" y="4094675"/>
            <a:ext cx="41967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txBox="1"/>
          <p:nvPr/>
        </p:nvSpPr>
        <p:spPr>
          <a:xfrm>
            <a:off x="26251" y="3598250"/>
            <a:ext cx="4410300" cy="1225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Commonly Used manipulator in factories for Palletizing</a:t>
            </a:r>
            <a:endParaRPr sz="1500"/>
          </a:p>
          <a:p>
            <a:pPr indent="-323850" lvl="0" marL="457200" rtl="0" algn="l">
              <a:spcBef>
                <a:spcPts val="0"/>
              </a:spcBef>
              <a:spcAft>
                <a:spcPts val="0"/>
              </a:spcAft>
              <a:buSzPts val="1500"/>
              <a:buChar char="●"/>
            </a:pPr>
            <a:r>
              <a:rPr lang="en" sz="1500"/>
              <a:t>This Manipulator has 6-DOF.</a:t>
            </a:r>
            <a:endParaRPr sz="1500"/>
          </a:p>
          <a:p>
            <a:pPr indent="-323850" lvl="0" marL="457200" rtl="0" algn="l">
              <a:spcBef>
                <a:spcPts val="0"/>
              </a:spcBef>
              <a:spcAft>
                <a:spcPts val="0"/>
              </a:spcAft>
              <a:buSzPts val="1500"/>
              <a:buChar char="●"/>
            </a:pPr>
            <a:r>
              <a:rPr lang="en" sz="1500"/>
              <a:t>Developed by Universal Bots.</a:t>
            </a:r>
            <a:endParaRPr sz="1500"/>
          </a:p>
          <a:p>
            <a:pPr indent="-323850" lvl="0" marL="457200" rtl="0" algn="l">
              <a:spcBef>
                <a:spcPts val="0"/>
              </a:spcBef>
              <a:spcAft>
                <a:spcPts val="0"/>
              </a:spcAft>
              <a:buSzPts val="1500"/>
              <a:buChar char="●"/>
            </a:pPr>
            <a:r>
              <a:rPr lang="en" sz="1500"/>
              <a:t>Reference link : </a:t>
            </a:r>
            <a:r>
              <a:rPr lang="en" sz="1500" u="sng">
                <a:solidFill>
                  <a:schemeClr val="hlink"/>
                </a:solidFill>
                <a:hlinkClick r:id="rId5"/>
              </a:rPr>
              <a:t>ref</a:t>
            </a:r>
            <a:r>
              <a:rPr lang="en" sz="1500"/>
              <a:t> </a:t>
            </a:r>
            <a:endParaRPr sz="1500"/>
          </a:p>
        </p:txBody>
      </p:sp>
      <p:sp>
        <p:nvSpPr>
          <p:cNvPr id="122" name="Google Shape;122;p18"/>
          <p:cNvSpPr txBox="1"/>
          <p:nvPr/>
        </p:nvSpPr>
        <p:spPr>
          <a:xfrm>
            <a:off x="6554700" y="1230788"/>
            <a:ext cx="2589300" cy="230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rPr>
              <a:t> Robotiq 3F Gripper</a:t>
            </a:r>
            <a:endParaRPr/>
          </a:p>
          <a:p>
            <a:pPr indent="-317500" lvl="0" marL="457200" rtl="0" algn="l">
              <a:spcBef>
                <a:spcPts val="1600"/>
              </a:spcBef>
              <a:spcAft>
                <a:spcPts val="0"/>
              </a:spcAft>
              <a:buSzPts val="1400"/>
              <a:buChar char="●"/>
            </a:pPr>
            <a:r>
              <a:rPr lang="en"/>
              <a:t>Gripper used with the Manipulator</a:t>
            </a:r>
            <a:endParaRPr/>
          </a:p>
          <a:p>
            <a:pPr indent="-317500" lvl="0" marL="457200" rtl="0" algn="l">
              <a:spcBef>
                <a:spcPts val="0"/>
              </a:spcBef>
              <a:spcAft>
                <a:spcPts val="0"/>
              </a:spcAft>
              <a:buSzPts val="1400"/>
              <a:buChar char="●"/>
            </a:pPr>
            <a:r>
              <a:rPr lang="en"/>
              <a:t>Each of the three fingers of the gripper can be individually controlled using 3 - Motors.</a:t>
            </a:r>
            <a:endParaRPr/>
          </a:p>
          <a:p>
            <a:pPr indent="-317500" lvl="0" marL="457200" rtl="0" algn="l">
              <a:spcBef>
                <a:spcPts val="0"/>
              </a:spcBef>
              <a:spcAft>
                <a:spcPts val="0"/>
              </a:spcAft>
              <a:buSzPts val="1400"/>
              <a:buChar char="●"/>
            </a:pPr>
            <a:r>
              <a:rPr lang="en"/>
              <a:t>Ideal for Picking and placing objects.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0"/>
            <a:ext cx="8520600" cy="5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				 </a:t>
            </a:r>
            <a:r>
              <a:rPr b="1" lang="en" sz="3100"/>
              <a:t>Workspace </a:t>
            </a:r>
            <a:r>
              <a:rPr b="1" lang="en" sz="3100"/>
              <a:t>OF UR3e</a:t>
            </a:r>
            <a:r>
              <a:rPr lang="en" sz="3100"/>
              <a:t> </a:t>
            </a:r>
            <a:endParaRPr sz="3100"/>
          </a:p>
        </p:txBody>
      </p:sp>
      <p:pic>
        <p:nvPicPr>
          <p:cNvPr id="128" name="Google Shape;128;p19"/>
          <p:cNvPicPr preferRelativeResize="0"/>
          <p:nvPr/>
        </p:nvPicPr>
        <p:blipFill>
          <a:blip r:embed="rId3">
            <a:alphaModFix/>
          </a:blip>
          <a:stretch>
            <a:fillRect/>
          </a:stretch>
        </p:blipFill>
        <p:spPr>
          <a:xfrm>
            <a:off x="137539" y="602234"/>
            <a:ext cx="3367426" cy="3284226"/>
          </a:xfrm>
          <a:prstGeom prst="rect">
            <a:avLst/>
          </a:prstGeom>
          <a:noFill/>
          <a:ln>
            <a:noFill/>
          </a:ln>
        </p:spPr>
      </p:pic>
      <p:pic>
        <p:nvPicPr>
          <p:cNvPr id="129" name="Google Shape;129;p19"/>
          <p:cNvPicPr preferRelativeResize="0"/>
          <p:nvPr/>
        </p:nvPicPr>
        <p:blipFill>
          <a:blip r:embed="rId4">
            <a:alphaModFix/>
          </a:blip>
          <a:stretch>
            <a:fillRect/>
          </a:stretch>
        </p:blipFill>
        <p:spPr>
          <a:xfrm>
            <a:off x="3308266" y="763025"/>
            <a:ext cx="3367425" cy="2962607"/>
          </a:xfrm>
          <a:prstGeom prst="rect">
            <a:avLst/>
          </a:prstGeom>
          <a:noFill/>
          <a:ln>
            <a:noFill/>
          </a:ln>
        </p:spPr>
      </p:pic>
      <p:sp>
        <p:nvSpPr>
          <p:cNvPr id="130" name="Google Shape;130;p19"/>
          <p:cNvSpPr txBox="1"/>
          <p:nvPr/>
        </p:nvSpPr>
        <p:spPr>
          <a:xfrm>
            <a:off x="-965271" y="3952850"/>
            <a:ext cx="8467500" cy="63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rPr>
              <a:t>                </a:t>
            </a:r>
            <a:r>
              <a:rPr b="1" lang="en" sz="1800">
                <a:solidFill>
                  <a:schemeClr val="dk1"/>
                </a:solidFill>
              </a:rPr>
              <a:t>Working area, top view 		         Working area, side view</a:t>
            </a:r>
            <a:endParaRPr b="1">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15859"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DH Parameters:</a:t>
            </a:r>
            <a:endParaRPr/>
          </a:p>
        </p:txBody>
      </p:sp>
      <p:graphicFrame>
        <p:nvGraphicFramePr>
          <p:cNvPr id="136" name="Google Shape;136;p20"/>
          <p:cNvGraphicFramePr/>
          <p:nvPr/>
        </p:nvGraphicFramePr>
        <p:xfrm>
          <a:off x="244450" y="549593"/>
          <a:ext cx="3000000" cy="3000000"/>
        </p:xfrm>
        <a:graphic>
          <a:graphicData uri="http://schemas.openxmlformats.org/drawingml/2006/table">
            <a:tbl>
              <a:tblPr>
                <a:noFill/>
                <a:tableStyleId>{BA687999-5C74-4497-8B83-38D69EFA7380}</a:tableStyleId>
              </a:tblPr>
              <a:tblGrid>
                <a:gridCol w="1066950"/>
                <a:gridCol w="1066950"/>
                <a:gridCol w="1066950"/>
                <a:gridCol w="1066950"/>
                <a:gridCol w="1066950"/>
              </a:tblGrid>
              <a:tr h="530200">
                <a:tc>
                  <a:txBody>
                    <a:bodyPr/>
                    <a:lstStyle/>
                    <a:p>
                      <a:pPr indent="0" lvl="0" marL="0" rtl="0" algn="ctr">
                        <a:lnSpc>
                          <a:spcPct val="115000"/>
                        </a:lnSpc>
                        <a:spcBef>
                          <a:spcPts val="0"/>
                        </a:spcBef>
                        <a:spcAft>
                          <a:spcPts val="0"/>
                        </a:spcAft>
                        <a:buNone/>
                      </a:pPr>
                      <a:r>
                        <a:rPr b="1" lang="en" sz="1800">
                          <a:solidFill>
                            <a:schemeClr val="dk1"/>
                          </a:solidFill>
                        </a:rPr>
                        <a:t>Joint</a:t>
                      </a:r>
                      <a:endParaRPr b="1" sz="1800">
                        <a:solidFill>
                          <a:schemeClr val="dk1"/>
                        </a:solidFill>
                        <a:highlight>
                          <a:srgbClr val="000000"/>
                        </a:highlight>
                      </a:endParaRPr>
                    </a:p>
                  </a:txBody>
                  <a:tcPr marT="91425" marB="91425" marR="91425" marL="91425"/>
                </a:tc>
                <a:tc>
                  <a:txBody>
                    <a:bodyPr/>
                    <a:lstStyle/>
                    <a:p>
                      <a:pPr indent="0" lvl="0" marL="0" rtl="0" algn="ctr">
                        <a:lnSpc>
                          <a:spcPct val="115000"/>
                        </a:lnSpc>
                        <a:spcBef>
                          <a:spcPts val="0"/>
                        </a:spcBef>
                        <a:spcAft>
                          <a:spcPts val="0"/>
                        </a:spcAft>
                        <a:buNone/>
                      </a:pPr>
                      <a:r>
                        <a:rPr b="1" lang="en" sz="1800">
                          <a:solidFill>
                            <a:schemeClr val="dk1"/>
                          </a:solidFill>
                        </a:rPr>
                        <a:t>Θ</a:t>
                      </a:r>
                      <a:endParaRPr b="1"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800">
                          <a:solidFill>
                            <a:schemeClr val="dk1"/>
                          </a:solidFill>
                        </a:rPr>
                        <a:t>d</a:t>
                      </a:r>
                      <a:endParaRPr b="1"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800">
                          <a:solidFill>
                            <a:schemeClr val="dk1"/>
                          </a:solidFill>
                        </a:rPr>
                        <a:t>a</a:t>
                      </a:r>
                      <a:endParaRPr b="1"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b="1" lang="en" sz="1800">
                          <a:solidFill>
                            <a:schemeClr val="dk1"/>
                          </a:solidFill>
                        </a:rPr>
                        <a:t>α</a:t>
                      </a:r>
                      <a:endParaRPr b="1" sz="1800">
                        <a:solidFill>
                          <a:schemeClr val="dk1"/>
                        </a:solidFill>
                      </a:endParaRPr>
                    </a:p>
                  </a:txBody>
                  <a:tcPr marT="91425" marB="91425" marR="91425" marL="91425"/>
                </a:tc>
              </a:tr>
              <a:tr h="477125">
                <a:tc>
                  <a:txBody>
                    <a:bodyPr/>
                    <a:lstStyle/>
                    <a:p>
                      <a:pPr indent="0" lvl="0" marL="0" rtl="0" algn="ctr">
                        <a:lnSpc>
                          <a:spcPct val="115000"/>
                        </a:lnSpc>
                        <a:spcBef>
                          <a:spcPts val="0"/>
                        </a:spcBef>
                        <a:spcAft>
                          <a:spcPts val="0"/>
                        </a:spcAft>
                        <a:buNone/>
                      </a:pPr>
                      <a:r>
                        <a:rPr lang="en" sz="1800">
                          <a:solidFill>
                            <a:schemeClr val="dk1"/>
                          </a:solidFill>
                        </a:rPr>
                        <a:t>1</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q1</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0.1519</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π/2</a:t>
                      </a:r>
                      <a:endParaRPr sz="1800">
                        <a:solidFill>
                          <a:schemeClr val="dk1"/>
                        </a:solidFill>
                      </a:endParaRPr>
                    </a:p>
                  </a:txBody>
                  <a:tcPr marT="91425" marB="91425" marR="91425" marL="91425"/>
                </a:tc>
              </a:tr>
              <a:tr h="478775">
                <a:tc>
                  <a:txBody>
                    <a:bodyPr/>
                    <a:lstStyle/>
                    <a:p>
                      <a:pPr indent="0" lvl="0" marL="0" rtl="0" algn="ctr">
                        <a:lnSpc>
                          <a:spcPct val="115000"/>
                        </a:lnSpc>
                        <a:spcBef>
                          <a:spcPts val="0"/>
                        </a:spcBef>
                        <a:spcAft>
                          <a:spcPts val="0"/>
                        </a:spcAft>
                        <a:buNone/>
                      </a:pPr>
                      <a:r>
                        <a:rPr lang="en" sz="1800">
                          <a:solidFill>
                            <a:schemeClr val="dk1"/>
                          </a:solidFill>
                        </a:rPr>
                        <a:t>2</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q2</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-0.2436</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a:t>
                      </a:r>
                      <a:endParaRPr sz="1800">
                        <a:solidFill>
                          <a:schemeClr val="dk1"/>
                        </a:solidFill>
                      </a:endParaRPr>
                    </a:p>
                  </a:txBody>
                  <a:tcPr marT="91425" marB="91425" marR="91425" marL="91425"/>
                </a:tc>
              </a:tr>
              <a:tr h="530200">
                <a:tc>
                  <a:txBody>
                    <a:bodyPr/>
                    <a:lstStyle/>
                    <a:p>
                      <a:pPr indent="0" lvl="0" marL="0" rtl="0" algn="ctr">
                        <a:lnSpc>
                          <a:spcPct val="115000"/>
                        </a:lnSpc>
                        <a:spcBef>
                          <a:spcPts val="0"/>
                        </a:spcBef>
                        <a:spcAft>
                          <a:spcPts val="0"/>
                        </a:spcAft>
                        <a:buNone/>
                      </a:pPr>
                      <a:r>
                        <a:rPr lang="en" sz="1800">
                          <a:solidFill>
                            <a:schemeClr val="dk1"/>
                          </a:solidFill>
                        </a:rPr>
                        <a:t>3</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q3</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-0.2132</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a:t>
                      </a:r>
                      <a:endParaRPr sz="1800">
                        <a:solidFill>
                          <a:schemeClr val="dk1"/>
                        </a:solidFill>
                      </a:endParaRPr>
                    </a:p>
                  </a:txBody>
                  <a:tcPr marT="91425" marB="91425" marR="91425" marL="91425"/>
                </a:tc>
              </a:tr>
              <a:tr h="477100">
                <a:tc>
                  <a:txBody>
                    <a:bodyPr/>
                    <a:lstStyle/>
                    <a:p>
                      <a:pPr indent="0" lvl="0" marL="0" rtl="0" algn="ctr">
                        <a:lnSpc>
                          <a:spcPct val="115000"/>
                        </a:lnSpc>
                        <a:spcBef>
                          <a:spcPts val="0"/>
                        </a:spcBef>
                        <a:spcAft>
                          <a:spcPts val="0"/>
                        </a:spcAft>
                        <a:buNone/>
                      </a:pPr>
                      <a:r>
                        <a:rPr lang="en" sz="1800">
                          <a:solidFill>
                            <a:schemeClr val="dk1"/>
                          </a:solidFill>
                        </a:rPr>
                        <a:t>4</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q4</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0.11235</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0</a:t>
                      </a:r>
                      <a:endParaRPr sz="1800">
                        <a:solidFill>
                          <a:schemeClr val="dk1"/>
                        </a:solidFill>
                      </a:endParaRPr>
                    </a:p>
                  </a:txBody>
                  <a:tcPr marT="91425" marB="91425" marR="91425" marL="91425"/>
                </a:tc>
                <a:tc>
                  <a:txBody>
                    <a:bodyPr/>
                    <a:lstStyle/>
                    <a:p>
                      <a:pPr indent="0" lvl="0" marL="0" rtl="0" algn="ctr">
                        <a:lnSpc>
                          <a:spcPct val="115000"/>
                        </a:lnSpc>
                        <a:spcBef>
                          <a:spcPts val="0"/>
                        </a:spcBef>
                        <a:spcAft>
                          <a:spcPts val="0"/>
                        </a:spcAft>
                        <a:buNone/>
                      </a:pPr>
                      <a:r>
                        <a:rPr lang="en" sz="1800">
                          <a:solidFill>
                            <a:schemeClr val="dk1"/>
                          </a:solidFill>
                        </a:rPr>
                        <a:t>π/2</a:t>
                      </a:r>
                      <a:endParaRPr sz="1800">
                        <a:solidFill>
                          <a:schemeClr val="dk1"/>
                        </a:solidFill>
                      </a:endParaRPr>
                    </a:p>
                  </a:txBody>
                  <a:tcPr marT="91425" marB="91425" marR="91425" marL="91425"/>
                </a:tc>
              </a:tr>
              <a:tr h="530200">
                <a:tc>
                  <a:txBody>
                    <a:bodyPr/>
                    <a:lstStyle/>
                    <a:p>
                      <a:pPr indent="0" lvl="0" marL="0" rtl="0" algn="ctr">
                        <a:lnSpc>
                          <a:spcPct val="115000"/>
                        </a:lnSpc>
                        <a:spcBef>
                          <a:spcPts val="0"/>
                        </a:spcBef>
                        <a:spcAft>
                          <a:spcPts val="0"/>
                        </a:spcAft>
                        <a:buNone/>
                      </a:pPr>
                      <a:r>
                        <a:rPr lang="en" sz="1800">
                          <a:solidFill>
                            <a:schemeClr val="dk1"/>
                          </a:solidFill>
                        </a:rPr>
                        <a:t>5</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q5</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0.08535</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800">
                          <a:solidFill>
                            <a:schemeClr val="dk1"/>
                          </a:solidFill>
                        </a:rPr>
                        <a:t>-</a:t>
                      </a:r>
                      <a:r>
                        <a:rPr lang="en" sz="1800">
                          <a:solidFill>
                            <a:schemeClr val="dk1"/>
                          </a:solidFill>
                        </a:rPr>
                        <a:t>π/2</a:t>
                      </a:r>
                      <a:endParaRPr sz="1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530200">
                <a:tc>
                  <a:txBody>
                    <a:bodyPr/>
                    <a:lstStyle/>
                    <a:p>
                      <a:pPr indent="0" lvl="0" marL="0" rtl="0" algn="ctr">
                        <a:lnSpc>
                          <a:spcPct val="115000"/>
                        </a:lnSpc>
                        <a:spcBef>
                          <a:spcPts val="0"/>
                        </a:spcBef>
                        <a:spcAft>
                          <a:spcPts val="0"/>
                        </a:spcAft>
                        <a:buNone/>
                      </a:pPr>
                      <a:r>
                        <a:rPr lang="en" sz="1800">
                          <a:solidFill>
                            <a:schemeClr val="dk1"/>
                          </a:solidFill>
                        </a:rPr>
                        <a:t>6</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q6</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 0.0819</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800">
                          <a:solidFill>
                            <a:schemeClr val="dk1"/>
                          </a:solidFill>
                        </a:rPr>
                        <a:t>0</a:t>
                      </a:r>
                      <a:endParaRPr sz="1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7" name="Google Shape;137;p20"/>
          <p:cNvSpPr txBox="1"/>
          <p:nvPr/>
        </p:nvSpPr>
        <p:spPr>
          <a:xfrm>
            <a:off x="271000" y="4085725"/>
            <a:ext cx="8467500" cy="981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2"/>
              </a:buClr>
              <a:buSzPts val="1400"/>
              <a:buChar char="●"/>
            </a:pPr>
            <a:r>
              <a:rPr i="1" lang="en">
                <a:solidFill>
                  <a:schemeClr val="dk2"/>
                </a:solidFill>
              </a:rPr>
              <a:t>All joints are revolute.</a:t>
            </a:r>
            <a:endParaRPr i="1">
              <a:solidFill>
                <a:schemeClr val="dk2"/>
              </a:solidFill>
            </a:endParaRPr>
          </a:p>
          <a:p>
            <a:pPr indent="-317500" lvl="0" marL="457200" rtl="0" algn="l">
              <a:lnSpc>
                <a:spcPct val="115000"/>
              </a:lnSpc>
              <a:spcBef>
                <a:spcPts val="0"/>
              </a:spcBef>
              <a:spcAft>
                <a:spcPts val="0"/>
              </a:spcAft>
              <a:buClr>
                <a:schemeClr val="dk2"/>
              </a:buClr>
              <a:buSzPts val="1400"/>
              <a:buChar char="●"/>
            </a:pPr>
            <a:r>
              <a:rPr i="1" lang="en">
                <a:solidFill>
                  <a:schemeClr val="dk2"/>
                </a:solidFill>
              </a:rPr>
              <a:t>Assigning frames with proper dimensions.</a:t>
            </a:r>
            <a:endParaRPr i="1">
              <a:solidFill>
                <a:schemeClr val="dk2"/>
              </a:solidFill>
            </a:endParaRPr>
          </a:p>
          <a:p>
            <a:pPr indent="-317500" lvl="0" marL="457200" rtl="0" algn="l">
              <a:lnSpc>
                <a:spcPct val="115000"/>
              </a:lnSpc>
              <a:spcBef>
                <a:spcPts val="0"/>
              </a:spcBef>
              <a:spcAft>
                <a:spcPts val="0"/>
              </a:spcAft>
              <a:buClr>
                <a:schemeClr val="dk2"/>
              </a:buClr>
              <a:buSzPts val="1400"/>
              <a:buChar char="●"/>
            </a:pPr>
            <a:r>
              <a:rPr i="1" lang="en">
                <a:solidFill>
                  <a:schemeClr val="dk2"/>
                </a:solidFill>
              </a:rPr>
              <a:t>Dimensions are in cm.</a:t>
            </a:r>
            <a:endParaRPr i="1"/>
          </a:p>
        </p:txBody>
      </p:sp>
      <p:pic>
        <p:nvPicPr>
          <p:cNvPr id="138" name="Google Shape;138;p20"/>
          <p:cNvPicPr preferRelativeResize="0"/>
          <p:nvPr/>
        </p:nvPicPr>
        <p:blipFill>
          <a:blip r:embed="rId3">
            <a:alphaModFix/>
          </a:blip>
          <a:stretch>
            <a:fillRect/>
          </a:stretch>
        </p:blipFill>
        <p:spPr>
          <a:xfrm rot="-5400000">
            <a:off x="5095250" y="899777"/>
            <a:ext cx="4340975" cy="2541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42450" y="161637"/>
            <a:ext cx="845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Importing the CAD:</a:t>
            </a:r>
            <a:endParaRPr/>
          </a:p>
        </p:txBody>
      </p:sp>
      <p:sp>
        <p:nvSpPr>
          <p:cNvPr id="144" name="Google Shape;144;p21"/>
          <p:cNvSpPr txBox="1"/>
          <p:nvPr>
            <p:ph idx="1" type="body"/>
          </p:nvPr>
        </p:nvSpPr>
        <p:spPr>
          <a:xfrm>
            <a:off x="117600" y="942350"/>
            <a:ext cx="4637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UR3e is one of the inbuilt </a:t>
            </a:r>
            <a:r>
              <a:rPr lang="en"/>
              <a:t>Robot in the webots simulator. </a:t>
            </a:r>
            <a:endParaRPr/>
          </a:p>
          <a:p>
            <a:pPr indent="-342900" lvl="0" marL="457200" rtl="0" algn="l">
              <a:spcBef>
                <a:spcPts val="0"/>
              </a:spcBef>
              <a:spcAft>
                <a:spcPts val="0"/>
              </a:spcAft>
              <a:buSzPts val="1800"/>
              <a:buChar char="●"/>
            </a:pPr>
            <a:r>
              <a:rPr lang="en"/>
              <a:t>T</a:t>
            </a:r>
            <a:r>
              <a:rPr lang="en"/>
              <a:t>he ‘+’ option on the taskbar in </a:t>
            </a:r>
            <a:r>
              <a:rPr lang="en"/>
              <a:t>Webots project environment can be used to  </a:t>
            </a:r>
            <a:r>
              <a:rPr lang="en"/>
              <a:t>simply </a:t>
            </a:r>
            <a:r>
              <a:rPr lang="en"/>
              <a:t>import this robot using the GUI.</a:t>
            </a:r>
            <a:endParaRPr/>
          </a:p>
          <a:p>
            <a:pPr indent="-342900" lvl="0" marL="457200" rtl="0" algn="l">
              <a:spcBef>
                <a:spcPts val="0"/>
              </a:spcBef>
              <a:spcAft>
                <a:spcPts val="0"/>
              </a:spcAft>
              <a:buSzPts val="1800"/>
              <a:buChar char="●"/>
            </a:pPr>
            <a:r>
              <a:rPr lang="en"/>
              <a:t>Similarly environment can be construed by importing required CAD models.</a:t>
            </a:r>
            <a:endParaRPr/>
          </a:p>
          <a:p>
            <a:pPr indent="-342900" lvl="0" marL="457200" rtl="0" algn="l">
              <a:spcBef>
                <a:spcPts val="0"/>
              </a:spcBef>
              <a:spcAft>
                <a:spcPts val="0"/>
              </a:spcAft>
              <a:buSzPts val="1800"/>
              <a:buChar char="●"/>
            </a:pPr>
            <a:r>
              <a:rPr lang="en"/>
              <a:t>The position and orientation can be chosen by moving the models using GUI.</a:t>
            </a:r>
            <a:endParaRPr/>
          </a:p>
        </p:txBody>
      </p:sp>
      <p:pic>
        <p:nvPicPr>
          <p:cNvPr id="145" name="Google Shape;145;p21"/>
          <p:cNvPicPr preferRelativeResize="0"/>
          <p:nvPr/>
        </p:nvPicPr>
        <p:blipFill>
          <a:blip r:embed="rId3">
            <a:alphaModFix/>
          </a:blip>
          <a:stretch>
            <a:fillRect/>
          </a:stretch>
        </p:blipFill>
        <p:spPr>
          <a:xfrm>
            <a:off x="4572000" y="94126"/>
            <a:ext cx="3091002" cy="1397975"/>
          </a:xfrm>
          <a:prstGeom prst="rect">
            <a:avLst/>
          </a:prstGeom>
          <a:noFill/>
          <a:ln>
            <a:noFill/>
          </a:ln>
        </p:spPr>
      </p:pic>
      <p:pic>
        <p:nvPicPr>
          <p:cNvPr id="146" name="Google Shape;146;p21"/>
          <p:cNvPicPr preferRelativeResize="0"/>
          <p:nvPr/>
        </p:nvPicPr>
        <p:blipFill>
          <a:blip r:embed="rId4">
            <a:alphaModFix/>
          </a:blip>
          <a:stretch>
            <a:fillRect/>
          </a:stretch>
        </p:blipFill>
        <p:spPr>
          <a:xfrm>
            <a:off x="5536900" y="1701725"/>
            <a:ext cx="2802248" cy="1319775"/>
          </a:xfrm>
          <a:prstGeom prst="rect">
            <a:avLst/>
          </a:prstGeom>
          <a:noFill/>
          <a:ln>
            <a:noFill/>
          </a:ln>
        </p:spPr>
      </p:pic>
      <p:pic>
        <p:nvPicPr>
          <p:cNvPr id="147" name="Google Shape;147;p21"/>
          <p:cNvPicPr preferRelativeResize="0"/>
          <p:nvPr/>
        </p:nvPicPr>
        <p:blipFill>
          <a:blip r:embed="rId5">
            <a:alphaModFix/>
          </a:blip>
          <a:stretch>
            <a:fillRect/>
          </a:stretch>
        </p:blipFill>
        <p:spPr>
          <a:xfrm>
            <a:off x="6198900" y="3231124"/>
            <a:ext cx="2945101" cy="1689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